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7132"/>
    <a:srgbClr val="C8DCE4"/>
    <a:srgbClr val="308BCC"/>
    <a:srgbClr val="047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FD247-229C-454C-B562-13AE4EE87E1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A5CA9-3D4B-42E3-B895-E6EDE6CD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18E8-CE35-AD6E-84DB-81D73DEDA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7129-0A71-6305-1032-8DE468C6D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EF687-B24F-86E1-DA67-31D55403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A8E6-AA92-C5F5-5253-4CA41A95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365CA-B7DF-67A8-4837-D62477C7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5AC3-117C-676A-5D8B-9A318F4A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80B8C-99E6-398D-7698-83DD71931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ED0DC-134E-2638-F2B6-2E23C03A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54D6-F485-69BD-E117-86BF85D5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EBDB7-3DC1-B593-104A-B4C3991E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10AB1-90A2-1D70-547F-1549D5063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728A1-5B22-38C0-7C2F-D1BB13060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309A7-9316-D513-AE56-677B767B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4CE6-8144-355B-1843-3409D050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0B8D-F410-97A2-BC6F-61960771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A617-6671-D7B6-5506-866B0583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EB23-A1F0-A257-3D8B-5CF0B667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E86B-309E-0413-7316-0A36C7E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8B6D4-55E2-B821-ACD3-0F67C276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CBC6-66C3-C9D3-714D-9F3CC013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5285-A775-3BB6-943E-69AF3A3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EA8E-7BB9-4AF4-EF56-4F5BA889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5F0F-5E2B-01DD-80A0-DE337C13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B5A4F-22AE-DE63-B192-0AA809F0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BAAD4-89B2-8618-FC7A-CC44A9D0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5B49-0576-E262-1B31-A682D87B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BC3D1-5B94-CA8B-EE69-2A41C82A2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1BD48-6E4C-0479-16F5-4C30E6CBF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86487-7A88-AE4B-E01D-9385BE06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4A6AA-CE19-2F01-4951-91E2FEA7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182A9-53FC-929A-3D5C-7C1550B6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4F6C-8E81-AE4F-7A10-D5200EAB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2163C-6300-2814-F993-525403104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7D9C-F9E5-0D5D-B5AD-57490005A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28EF0-6884-DF3A-A4F3-CA1CB044F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92BD4-5716-D234-E13D-9F71601C9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962B3-A359-9F95-66AD-4D57F7E6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8D2E7-1879-E22F-3DE1-31561B4D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26367-40B5-E5E3-2FA5-D46FE466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25E0-9CF9-BBAF-1AEA-6FE60FF5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E4B3A-89D9-0E80-A32A-597A4E3D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04AA2-ACF1-E7D6-20E8-D532B847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0B9B8-3FF8-81A8-38FD-E1DF7310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BA25D-7362-4197-2A90-714F7AD9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8B899-F629-84D9-808A-F5B25A1E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1CFDC-F611-5FC4-3C98-F1C21A38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5169-98B3-CADB-FD51-1F40056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703E-011A-8E44-DD6E-725871D51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871D2-151E-1754-C4F0-3603EA4F0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B59CC-A533-78DC-E5D8-BD5B5EC4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96FF-3ACB-47BB-950C-29691360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F5D82-B145-1E1C-C7B5-EFCA9002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6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CDF6-74CA-39AA-F8B0-F09AEF86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88686-3526-67E8-FCB8-6126904A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523F3-3888-ADCF-9244-6264EF412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F80A9-6A56-37DF-15EF-65B12633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EB319-0B87-702C-3A6F-CFF25606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4F8C6-0A1E-ED2F-176C-7216F5E5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5FF89-804E-DD16-0FE9-E3F13817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00F72-E365-C6E5-F58C-18AF387FE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C79B-138C-5EE0-856B-2384D724E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C0BCE9-CB9B-4552-998B-C08BF57BA7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ABE6B-3AA3-AFF3-74DC-C43C0DB13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3D7C-7BB9-BE04-6BD3-823FE8DE3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CDA67-AC5A-45D6-A484-68E9A090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89F7A-9793-D015-3C18-AED4BE1F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105732" cy="3566160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>
                <a:latin typeface="Desigers" panose="00000400000000000000" pitchFamily="2" charset="0"/>
              </a:rPr>
              <a:t>After School Early Childhood Programs</a:t>
            </a:r>
            <a:br>
              <a:rPr lang="en-US" sz="4800" dirty="0">
                <a:latin typeface="Desigers" panose="00000400000000000000" pitchFamily="2" charset="0"/>
              </a:rPr>
            </a:br>
            <a:r>
              <a:rPr lang="en-US" sz="4800" dirty="0">
                <a:latin typeface="Desigers" panose="00000400000000000000" pitchFamily="2" charset="0"/>
              </a:rPr>
              <a:t>(AECP)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C125B-16D1-4E23-6F6E-35458444A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Supper Service Training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ldren's Art Classes - Featherstone Center for the Arts">
            <a:extLst>
              <a:ext uri="{FF2B5EF4-FFF2-40B4-BE49-F238E27FC236}">
                <a16:creationId xmlns:a16="http://schemas.microsoft.com/office/drawing/2014/main" id="{A3D178AF-3FE6-47EC-C0F1-6AD81F19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0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9010B46-046F-1FE0-28AC-51DB2E2D5578}"/>
              </a:ext>
            </a:extLst>
          </p:cNvPr>
          <p:cNvSpPr/>
          <p:nvPr/>
        </p:nvSpPr>
        <p:spPr>
          <a:xfrm>
            <a:off x="0" y="0"/>
            <a:ext cx="5834743" cy="6858000"/>
          </a:xfrm>
          <a:prstGeom prst="rect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t of black ink brush stroke line. Set of line vector illustration. 5719772 Vector Art at Vecteezy">
            <a:extLst>
              <a:ext uri="{FF2B5EF4-FFF2-40B4-BE49-F238E27FC236}">
                <a16:creationId xmlns:a16="http://schemas.microsoft.com/office/drawing/2014/main" id="{8D610541-0838-80F0-BED8-CEAA960B5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097" r="7714" b="80337"/>
          <a:stretch/>
        </p:blipFill>
        <p:spPr bwMode="auto">
          <a:xfrm>
            <a:off x="6003985" y="1928292"/>
            <a:ext cx="5831457" cy="7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2A27A-7203-BCCC-FC9D-01B278A8B056}"/>
              </a:ext>
            </a:extLst>
          </p:cNvPr>
          <p:cNvSpPr txBox="1"/>
          <p:nvPr/>
        </p:nvSpPr>
        <p:spPr>
          <a:xfrm>
            <a:off x="6336862" y="2692774"/>
            <a:ext cx="545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temping items like pre-packaged burritos and sandwiches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014FA-A317-2CF4-6EFB-6B5DCCB9C3A1}"/>
              </a:ext>
            </a:extLst>
          </p:cNvPr>
          <p:cNvSpPr txBox="1"/>
          <p:nvPr/>
        </p:nvSpPr>
        <p:spPr>
          <a:xfrm>
            <a:off x="7152939" y="3651612"/>
            <a:ext cx="4372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open pre-packaged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Puncture a hole into the packaging to temp food item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temped the food item is still safe for consumption.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488904-9FF9-36EB-E913-0808AE39BDBC}"/>
              </a:ext>
            </a:extLst>
          </p:cNvPr>
          <p:cNvSpPr txBox="1"/>
          <p:nvPr/>
        </p:nvSpPr>
        <p:spPr>
          <a:xfrm>
            <a:off x="6454645" y="543083"/>
            <a:ext cx="5027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Desigers" panose="00000400000000000000" pitchFamily="2" charset="0"/>
              </a:rPr>
              <a:t>HAACP </a:t>
            </a:r>
          </a:p>
          <a:p>
            <a:r>
              <a:rPr lang="en-US" sz="5400" dirty="0">
                <a:latin typeface="Desigers" panose="00000400000000000000" pitchFamily="2" charset="0"/>
              </a:rPr>
              <a:t>Guidelines </a:t>
            </a:r>
            <a:r>
              <a:rPr lang="en-US" sz="2000" dirty="0">
                <a:latin typeface="Desigers" panose="00000400000000000000" pitchFamily="2" charset="0"/>
              </a:rPr>
              <a:t>Continued…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FF8C2A-378B-B2CE-FA61-E9A863B6EF7F}"/>
              </a:ext>
            </a:extLst>
          </p:cNvPr>
          <p:cNvGrpSpPr/>
          <p:nvPr/>
        </p:nvGrpSpPr>
        <p:grpSpPr>
          <a:xfrm flipH="1">
            <a:off x="131064" y="-386635"/>
            <a:ext cx="4686469" cy="5652720"/>
            <a:chOff x="7234080" y="17192"/>
            <a:chExt cx="4897085" cy="56527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F0B9287-A337-DB1E-142A-D2D0692A2D8A}"/>
                </a:ext>
              </a:extLst>
            </p:cNvPr>
            <p:cNvGrpSpPr/>
            <p:nvPr/>
          </p:nvGrpSpPr>
          <p:grpSpPr>
            <a:xfrm>
              <a:off x="7234080" y="17192"/>
              <a:ext cx="4897085" cy="5652720"/>
              <a:chOff x="7234080" y="17192"/>
              <a:chExt cx="4897085" cy="5652720"/>
            </a:xfrm>
          </p:grpSpPr>
          <p:pic>
            <p:nvPicPr>
              <p:cNvPr id="25" name="Picture 14" descr="Clipart - Holding hand">
                <a:extLst>
                  <a:ext uri="{FF2B5EF4-FFF2-40B4-BE49-F238E27FC236}">
                    <a16:creationId xmlns:a16="http://schemas.microsoft.com/office/drawing/2014/main" id="{0DE81B01-7F12-D3AE-E76B-F0AA3CFA3C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32849">
                <a:off x="8779121" y="17192"/>
                <a:ext cx="3352044" cy="3224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B8B4EFB-0BBF-EE0E-428B-CB829E0F64BD}"/>
                  </a:ext>
                </a:extLst>
              </p:cNvPr>
              <p:cNvGrpSpPr/>
              <p:nvPr/>
            </p:nvGrpSpPr>
            <p:grpSpPr>
              <a:xfrm rot="20859034">
                <a:off x="7234080" y="2327521"/>
                <a:ext cx="3149611" cy="3342391"/>
                <a:chOff x="-4870108" y="767083"/>
                <a:chExt cx="4870989" cy="498673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07A06A-21FA-F71E-7DEE-0B927C3F430D}"/>
                    </a:ext>
                  </a:extLst>
                </p:cNvPr>
                <p:cNvSpPr/>
                <p:nvPr/>
              </p:nvSpPr>
              <p:spPr>
                <a:xfrm rot="18875489">
                  <a:off x="-4990294" y="3947417"/>
                  <a:ext cx="3471970" cy="1408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Manual Operation 27">
                  <a:extLst>
                    <a:ext uri="{FF2B5EF4-FFF2-40B4-BE49-F238E27FC236}">
                      <a16:creationId xmlns:a16="http://schemas.microsoft.com/office/drawing/2014/main" id="{C5D595C5-4ED2-B996-9FD9-666C7CB378C8}"/>
                    </a:ext>
                  </a:extLst>
                </p:cNvPr>
                <p:cNvSpPr/>
                <p:nvPr/>
              </p:nvSpPr>
              <p:spPr>
                <a:xfrm rot="2637094">
                  <a:off x="-2116941" y="2514599"/>
                  <a:ext cx="413561" cy="314960"/>
                </a:xfrm>
                <a:prstGeom prst="flowChartManualOperatio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Alternate Process 28">
                  <a:extLst>
                    <a:ext uri="{FF2B5EF4-FFF2-40B4-BE49-F238E27FC236}">
                      <a16:creationId xmlns:a16="http://schemas.microsoft.com/office/drawing/2014/main" id="{9AC6E24E-C23D-1C55-EFED-F0647DDF401F}"/>
                    </a:ext>
                  </a:extLst>
                </p:cNvPr>
                <p:cNvSpPr/>
                <p:nvPr/>
              </p:nvSpPr>
              <p:spPr>
                <a:xfrm rot="18847576">
                  <a:off x="-2011428" y="1562330"/>
                  <a:ext cx="1757827" cy="707886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0" name="Picture 20" descr="Cooking thermometer, food thermometer, kitchen tool, meat thermometer, thermometer icon">
                  <a:extLst>
                    <a:ext uri="{FF2B5EF4-FFF2-40B4-BE49-F238E27FC236}">
                      <a16:creationId xmlns:a16="http://schemas.microsoft.com/office/drawing/2014/main" id="{9ABB38AE-1620-0438-8D26-684880C26C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6616">
                  <a:off x="-4870108" y="767083"/>
                  <a:ext cx="4870989" cy="48709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25D5D3-A38E-BEBF-E24D-C93C873B70CF}"/>
                </a:ext>
              </a:extLst>
            </p:cNvPr>
            <p:cNvSpPr txBox="1"/>
            <p:nvPr/>
          </p:nvSpPr>
          <p:spPr>
            <a:xfrm rot="18021864">
              <a:off x="9166298" y="281749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38</a:t>
              </a:r>
            </a:p>
          </p:txBody>
        </p:sp>
      </p:grpSp>
      <p:pic>
        <p:nvPicPr>
          <p:cNvPr id="31" name="Picture 4" descr="Download High Quality sandwich clipart cartoon Transparent PNG Images - Art Prim clip arts 2019">
            <a:extLst>
              <a:ext uri="{FF2B5EF4-FFF2-40B4-BE49-F238E27FC236}">
                <a16:creationId xmlns:a16="http://schemas.microsoft.com/office/drawing/2014/main" id="{5FC193CB-F7FB-74EE-3FE5-597C128F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844" y="3918591"/>
            <a:ext cx="2737757" cy="19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Ziplock bag png 4 | Ziplock bags, Png, Bags">
            <a:extLst>
              <a:ext uri="{FF2B5EF4-FFF2-40B4-BE49-F238E27FC236}">
                <a16:creationId xmlns:a16="http://schemas.microsoft.com/office/drawing/2014/main" id="{AB68F4BB-7720-0FB8-13B3-96386AE5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74" y="3505807"/>
            <a:ext cx="3973286" cy="25037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0.18658 L -4.79167E-6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ED5B4-8B85-C58C-A427-FB3E73AD51D1}"/>
              </a:ext>
            </a:extLst>
          </p:cNvPr>
          <p:cNvSpPr txBox="1"/>
          <p:nvPr/>
        </p:nvSpPr>
        <p:spPr>
          <a:xfrm>
            <a:off x="674035" y="1248084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Desigers" panose="00000400000000000000" pitchFamily="2" charset="0"/>
                <a:ea typeface="+mj-ea"/>
                <a:cs typeface="+mj-cs"/>
              </a:rPr>
              <a:t>OFFER VS SERVE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E4DFC-7662-4013-AD66-3CF9A0AA0204}"/>
              </a:ext>
            </a:extLst>
          </p:cNvPr>
          <p:cNvSpPr txBox="1"/>
          <p:nvPr/>
        </p:nvSpPr>
        <p:spPr>
          <a:xfrm>
            <a:off x="721151" y="2808123"/>
            <a:ext cx="5092194" cy="2879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reduce food waste all After School Early Childhood Programs will follow Offer vs Serve guidelines: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 least 3 of the 5 meal components offered must be selected.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hot entrees count as two components. Therefore, only one additional item is required to be taken.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Students are not required to take a fruit or vegetable.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ow do LAUSD students really feel about the new vegan food? – Daily News">
            <a:extLst>
              <a:ext uri="{FF2B5EF4-FFF2-40B4-BE49-F238E27FC236}">
                <a16:creationId xmlns:a16="http://schemas.microsoft.com/office/drawing/2014/main" id="{59D0BD7F-AADB-4A68-F753-AAF23A81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r="23457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Solutions sought to reduce food waste at schools - Los Angeles Times">
            <a:extLst>
              <a:ext uri="{FF2B5EF4-FFF2-40B4-BE49-F238E27FC236}">
                <a16:creationId xmlns:a16="http://schemas.microsoft.com/office/drawing/2014/main" id="{7441EAFC-F1DE-8089-6515-EBBFC739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r="10578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et of black ink brush stroke line. Set of line vector illustration. 5719772 Vector Art at Vecteezy">
            <a:extLst>
              <a:ext uri="{FF2B5EF4-FFF2-40B4-BE49-F238E27FC236}">
                <a16:creationId xmlns:a16="http://schemas.microsoft.com/office/drawing/2014/main" id="{1B19907C-B826-3C5B-F793-D5FB9B40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097" r="7714" b="80337"/>
          <a:stretch/>
        </p:blipFill>
        <p:spPr bwMode="auto">
          <a:xfrm>
            <a:off x="206019" y="2255255"/>
            <a:ext cx="5831457" cy="5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5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orm with text and numbers&#10;&#10;AI-generated content may be incorrect.">
            <a:extLst>
              <a:ext uri="{FF2B5EF4-FFF2-40B4-BE49-F238E27FC236}">
                <a16:creationId xmlns:a16="http://schemas.microsoft.com/office/drawing/2014/main" id="{BA8D5BED-EDEB-2C6E-BB02-5BEE1B07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79" y="640080"/>
            <a:ext cx="4308881" cy="5577840"/>
          </a:xfrm>
          <a:custGeom>
            <a:avLst/>
            <a:gdLst>
              <a:gd name="connsiteX0" fmla="*/ 0 w 4308881"/>
              <a:gd name="connsiteY0" fmla="*/ 0 h 5577840"/>
              <a:gd name="connsiteX1" fmla="*/ 495521 w 4308881"/>
              <a:gd name="connsiteY1" fmla="*/ 0 h 5577840"/>
              <a:gd name="connsiteX2" fmla="*/ 1077220 w 4308881"/>
              <a:gd name="connsiteY2" fmla="*/ 0 h 5577840"/>
              <a:gd name="connsiteX3" fmla="*/ 1702008 w 4308881"/>
              <a:gd name="connsiteY3" fmla="*/ 0 h 5577840"/>
              <a:gd name="connsiteX4" fmla="*/ 2197529 w 4308881"/>
              <a:gd name="connsiteY4" fmla="*/ 0 h 5577840"/>
              <a:gd name="connsiteX5" fmla="*/ 2693051 w 4308881"/>
              <a:gd name="connsiteY5" fmla="*/ 0 h 5577840"/>
              <a:gd name="connsiteX6" fmla="*/ 3102394 w 4308881"/>
              <a:gd name="connsiteY6" fmla="*/ 0 h 5577840"/>
              <a:gd name="connsiteX7" fmla="*/ 3597916 w 4308881"/>
              <a:gd name="connsiteY7" fmla="*/ 0 h 5577840"/>
              <a:gd name="connsiteX8" fmla="*/ 4308881 w 4308881"/>
              <a:gd name="connsiteY8" fmla="*/ 0 h 5577840"/>
              <a:gd name="connsiteX9" fmla="*/ 4308881 w 4308881"/>
              <a:gd name="connsiteY9" fmla="*/ 669341 h 5577840"/>
              <a:gd name="connsiteX10" fmla="*/ 4308881 w 4308881"/>
              <a:gd name="connsiteY10" fmla="*/ 1338682 h 5577840"/>
              <a:gd name="connsiteX11" fmla="*/ 4308881 w 4308881"/>
              <a:gd name="connsiteY11" fmla="*/ 1840687 h 5577840"/>
              <a:gd name="connsiteX12" fmla="*/ 4308881 w 4308881"/>
              <a:gd name="connsiteY12" fmla="*/ 2454250 h 5577840"/>
              <a:gd name="connsiteX13" fmla="*/ 4308881 w 4308881"/>
              <a:gd name="connsiteY13" fmla="*/ 3012034 h 5577840"/>
              <a:gd name="connsiteX14" fmla="*/ 4308881 w 4308881"/>
              <a:gd name="connsiteY14" fmla="*/ 3458261 h 5577840"/>
              <a:gd name="connsiteX15" fmla="*/ 4308881 w 4308881"/>
              <a:gd name="connsiteY15" fmla="*/ 3960266 h 5577840"/>
              <a:gd name="connsiteX16" fmla="*/ 4308881 w 4308881"/>
              <a:gd name="connsiteY16" fmla="*/ 4629607 h 5577840"/>
              <a:gd name="connsiteX17" fmla="*/ 4308881 w 4308881"/>
              <a:gd name="connsiteY17" fmla="*/ 5577840 h 5577840"/>
              <a:gd name="connsiteX18" fmla="*/ 3856448 w 4308881"/>
              <a:gd name="connsiteY18" fmla="*/ 5577840 h 5577840"/>
              <a:gd name="connsiteX19" fmla="*/ 3317838 w 4308881"/>
              <a:gd name="connsiteY19" fmla="*/ 5577840 h 5577840"/>
              <a:gd name="connsiteX20" fmla="*/ 2822317 w 4308881"/>
              <a:gd name="connsiteY20" fmla="*/ 5577840 h 5577840"/>
              <a:gd name="connsiteX21" fmla="*/ 2412973 w 4308881"/>
              <a:gd name="connsiteY21" fmla="*/ 5577840 h 5577840"/>
              <a:gd name="connsiteX22" fmla="*/ 1917452 w 4308881"/>
              <a:gd name="connsiteY22" fmla="*/ 5577840 h 5577840"/>
              <a:gd name="connsiteX23" fmla="*/ 1465020 w 4308881"/>
              <a:gd name="connsiteY23" fmla="*/ 5577840 h 5577840"/>
              <a:gd name="connsiteX24" fmla="*/ 969498 w 4308881"/>
              <a:gd name="connsiteY24" fmla="*/ 5577840 h 5577840"/>
              <a:gd name="connsiteX25" fmla="*/ 0 w 4308881"/>
              <a:gd name="connsiteY25" fmla="*/ 5577840 h 5577840"/>
              <a:gd name="connsiteX26" fmla="*/ 0 w 4308881"/>
              <a:gd name="connsiteY26" fmla="*/ 4964278 h 5577840"/>
              <a:gd name="connsiteX27" fmla="*/ 0 w 4308881"/>
              <a:gd name="connsiteY27" fmla="*/ 4350715 h 5577840"/>
              <a:gd name="connsiteX28" fmla="*/ 0 w 4308881"/>
              <a:gd name="connsiteY28" fmla="*/ 3681374 h 5577840"/>
              <a:gd name="connsiteX29" fmla="*/ 0 w 4308881"/>
              <a:gd name="connsiteY29" fmla="*/ 3290926 h 5577840"/>
              <a:gd name="connsiteX30" fmla="*/ 0 w 4308881"/>
              <a:gd name="connsiteY30" fmla="*/ 2733142 h 5577840"/>
              <a:gd name="connsiteX31" fmla="*/ 0 w 4308881"/>
              <a:gd name="connsiteY31" fmla="*/ 2286914 h 5577840"/>
              <a:gd name="connsiteX32" fmla="*/ 0 w 4308881"/>
              <a:gd name="connsiteY32" fmla="*/ 1896466 h 5577840"/>
              <a:gd name="connsiteX33" fmla="*/ 0 w 4308881"/>
              <a:gd name="connsiteY33" fmla="*/ 1227125 h 5577840"/>
              <a:gd name="connsiteX34" fmla="*/ 0 w 4308881"/>
              <a:gd name="connsiteY34" fmla="*/ 669341 h 5577840"/>
              <a:gd name="connsiteX35" fmla="*/ 0 w 4308881"/>
              <a:gd name="connsiteY35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08881" h="5577840" fill="none" extrusionOk="0">
                <a:moveTo>
                  <a:pt x="0" y="0"/>
                </a:moveTo>
                <a:cubicBezTo>
                  <a:pt x="197693" y="-24936"/>
                  <a:pt x="309616" y="53437"/>
                  <a:pt x="495521" y="0"/>
                </a:cubicBezTo>
                <a:cubicBezTo>
                  <a:pt x="681426" y="-53437"/>
                  <a:pt x="873056" y="21317"/>
                  <a:pt x="1077220" y="0"/>
                </a:cubicBezTo>
                <a:cubicBezTo>
                  <a:pt x="1281384" y="-21317"/>
                  <a:pt x="1494976" y="52701"/>
                  <a:pt x="1702008" y="0"/>
                </a:cubicBezTo>
                <a:cubicBezTo>
                  <a:pt x="1909040" y="-52701"/>
                  <a:pt x="1969146" y="15119"/>
                  <a:pt x="2197529" y="0"/>
                </a:cubicBezTo>
                <a:cubicBezTo>
                  <a:pt x="2425912" y="-15119"/>
                  <a:pt x="2548379" y="9424"/>
                  <a:pt x="2693051" y="0"/>
                </a:cubicBezTo>
                <a:cubicBezTo>
                  <a:pt x="2837723" y="-9424"/>
                  <a:pt x="2958236" y="2079"/>
                  <a:pt x="3102394" y="0"/>
                </a:cubicBezTo>
                <a:cubicBezTo>
                  <a:pt x="3246552" y="-2079"/>
                  <a:pt x="3389914" y="923"/>
                  <a:pt x="3597916" y="0"/>
                </a:cubicBezTo>
                <a:cubicBezTo>
                  <a:pt x="3805918" y="-923"/>
                  <a:pt x="4062839" y="47886"/>
                  <a:pt x="4308881" y="0"/>
                </a:cubicBezTo>
                <a:cubicBezTo>
                  <a:pt x="4388414" y="165476"/>
                  <a:pt x="4308267" y="518537"/>
                  <a:pt x="4308881" y="669341"/>
                </a:cubicBezTo>
                <a:cubicBezTo>
                  <a:pt x="4309495" y="820145"/>
                  <a:pt x="4305027" y="1117984"/>
                  <a:pt x="4308881" y="1338682"/>
                </a:cubicBezTo>
                <a:cubicBezTo>
                  <a:pt x="4312735" y="1559380"/>
                  <a:pt x="4278804" y="1597552"/>
                  <a:pt x="4308881" y="1840687"/>
                </a:cubicBezTo>
                <a:cubicBezTo>
                  <a:pt x="4338958" y="2083822"/>
                  <a:pt x="4295214" y="2220222"/>
                  <a:pt x="4308881" y="2454250"/>
                </a:cubicBezTo>
                <a:cubicBezTo>
                  <a:pt x="4322548" y="2688278"/>
                  <a:pt x="4270048" y="2833746"/>
                  <a:pt x="4308881" y="3012034"/>
                </a:cubicBezTo>
                <a:cubicBezTo>
                  <a:pt x="4347714" y="3190322"/>
                  <a:pt x="4298231" y="3254063"/>
                  <a:pt x="4308881" y="3458261"/>
                </a:cubicBezTo>
                <a:cubicBezTo>
                  <a:pt x="4319531" y="3662459"/>
                  <a:pt x="4269512" y="3809395"/>
                  <a:pt x="4308881" y="3960266"/>
                </a:cubicBezTo>
                <a:cubicBezTo>
                  <a:pt x="4348250" y="4111138"/>
                  <a:pt x="4293296" y="4341750"/>
                  <a:pt x="4308881" y="4629607"/>
                </a:cubicBezTo>
                <a:cubicBezTo>
                  <a:pt x="4324466" y="4917464"/>
                  <a:pt x="4254669" y="5385913"/>
                  <a:pt x="4308881" y="5577840"/>
                </a:cubicBezTo>
                <a:cubicBezTo>
                  <a:pt x="4115759" y="5625931"/>
                  <a:pt x="3990959" y="5532013"/>
                  <a:pt x="3856448" y="5577840"/>
                </a:cubicBezTo>
                <a:cubicBezTo>
                  <a:pt x="3721937" y="5623667"/>
                  <a:pt x="3564837" y="5544590"/>
                  <a:pt x="3317838" y="5577840"/>
                </a:cubicBezTo>
                <a:cubicBezTo>
                  <a:pt x="3070839" y="5611090"/>
                  <a:pt x="3023666" y="5537794"/>
                  <a:pt x="2822317" y="5577840"/>
                </a:cubicBezTo>
                <a:cubicBezTo>
                  <a:pt x="2620968" y="5617886"/>
                  <a:pt x="2564032" y="5561349"/>
                  <a:pt x="2412973" y="5577840"/>
                </a:cubicBezTo>
                <a:cubicBezTo>
                  <a:pt x="2261914" y="5594331"/>
                  <a:pt x="2150773" y="5520687"/>
                  <a:pt x="1917452" y="5577840"/>
                </a:cubicBezTo>
                <a:cubicBezTo>
                  <a:pt x="1684131" y="5634993"/>
                  <a:pt x="1667229" y="5553825"/>
                  <a:pt x="1465020" y="5577840"/>
                </a:cubicBezTo>
                <a:cubicBezTo>
                  <a:pt x="1262811" y="5601855"/>
                  <a:pt x="1191192" y="5566869"/>
                  <a:pt x="969498" y="5577840"/>
                </a:cubicBezTo>
                <a:cubicBezTo>
                  <a:pt x="747804" y="5588811"/>
                  <a:pt x="375294" y="5562162"/>
                  <a:pt x="0" y="5577840"/>
                </a:cubicBezTo>
                <a:cubicBezTo>
                  <a:pt x="-60170" y="5271852"/>
                  <a:pt x="5280" y="5236372"/>
                  <a:pt x="0" y="4964278"/>
                </a:cubicBezTo>
                <a:cubicBezTo>
                  <a:pt x="-5280" y="4692184"/>
                  <a:pt x="72770" y="4638361"/>
                  <a:pt x="0" y="4350715"/>
                </a:cubicBezTo>
                <a:cubicBezTo>
                  <a:pt x="-72770" y="4063069"/>
                  <a:pt x="4758" y="3835969"/>
                  <a:pt x="0" y="3681374"/>
                </a:cubicBezTo>
                <a:cubicBezTo>
                  <a:pt x="-4758" y="3526779"/>
                  <a:pt x="16777" y="3472201"/>
                  <a:pt x="0" y="3290926"/>
                </a:cubicBezTo>
                <a:cubicBezTo>
                  <a:pt x="-16777" y="3109651"/>
                  <a:pt x="52777" y="2862727"/>
                  <a:pt x="0" y="2733142"/>
                </a:cubicBezTo>
                <a:cubicBezTo>
                  <a:pt x="-52777" y="2603557"/>
                  <a:pt x="6986" y="2415953"/>
                  <a:pt x="0" y="2286914"/>
                </a:cubicBezTo>
                <a:cubicBezTo>
                  <a:pt x="-6986" y="2157875"/>
                  <a:pt x="627" y="1980549"/>
                  <a:pt x="0" y="1896466"/>
                </a:cubicBezTo>
                <a:cubicBezTo>
                  <a:pt x="-627" y="1812383"/>
                  <a:pt x="17322" y="1436063"/>
                  <a:pt x="0" y="1227125"/>
                </a:cubicBezTo>
                <a:cubicBezTo>
                  <a:pt x="-17322" y="1018187"/>
                  <a:pt x="35101" y="887240"/>
                  <a:pt x="0" y="669341"/>
                </a:cubicBezTo>
                <a:cubicBezTo>
                  <a:pt x="-35101" y="451442"/>
                  <a:pt x="64256" y="246864"/>
                  <a:pt x="0" y="0"/>
                </a:cubicBezTo>
                <a:close/>
              </a:path>
              <a:path w="4308881" h="5577840" stroke="0" extrusionOk="0">
                <a:moveTo>
                  <a:pt x="0" y="0"/>
                </a:moveTo>
                <a:cubicBezTo>
                  <a:pt x="200112" y="-31366"/>
                  <a:pt x="475801" y="6810"/>
                  <a:pt x="624788" y="0"/>
                </a:cubicBezTo>
                <a:cubicBezTo>
                  <a:pt x="773775" y="-6810"/>
                  <a:pt x="954266" y="50051"/>
                  <a:pt x="1163398" y="0"/>
                </a:cubicBezTo>
                <a:cubicBezTo>
                  <a:pt x="1372530" y="-50051"/>
                  <a:pt x="1621265" y="63747"/>
                  <a:pt x="1745097" y="0"/>
                </a:cubicBezTo>
                <a:cubicBezTo>
                  <a:pt x="1868929" y="-63747"/>
                  <a:pt x="2104982" y="64147"/>
                  <a:pt x="2369885" y="0"/>
                </a:cubicBezTo>
                <a:cubicBezTo>
                  <a:pt x="2634788" y="-64147"/>
                  <a:pt x="2695647" y="52163"/>
                  <a:pt x="2908495" y="0"/>
                </a:cubicBezTo>
                <a:cubicBezTo>
                  <a:pt x="3121343" y="-52163"/>
                  <a:pt x="3231909" y="23577"/>
                  <a:pt x="3404016" y="0"/>
                </a:cubicBezTo>
                <a:cubicBezTo>
                  <a:pt x="3576123" y="-23577"/>
                  <a:pt x="3970609" y="49979"/>
                  <a:pt x="4308881" y="0"/>
                </a:cubicBezTo>
                <a:cubicBezTo>
                  <a:pt x="4331187" y="184971"/>
                  <a:pt x="4280786" y="313363"/>
                  <a:pt x="4308881" y="446227"/>
                </a:cubicBezTo>
                <a:cubicBezTo>
                  <a:pt x="4336976" y="579091"/>
                  <a:pt x="4291971" y="733165"/>
                  <a:pt x="4308881" y="892454"/>
                </a:cubicBezTo>
                <a:cubicBezTo>
                  <a:pt x="4325791" y="1051743"/>
                  <a:pt x="4284947" y="1238981"/>
                  <a:pt x="4308881" y="1338682"/>
                </a:cubicBezTo>
                <a:cubicBezTo>
                  <a:pt x="4332815" y="1438383"/>
                  <a:pt x="4299176" y="1606192"/>
                  <a:pt x="4308881" y="1784909"/>
                </a:cubicBezTo>
                <a:cubicBezTo>
                  <a:pt x="4318586" y="1963626"/>
                  <a:pt x="4272201" y="2251182"/>
                  <a:pt x="4308881" y="2398471"/>
                </a:cubicBezTo>
                <a:cubicBezTo>
                  <a:pt x="4345561" y="2545760"/>
                  <a:pt x="4256836" y="2665458"/>
                  <a:pt x="4308881" y="2844698"/>
                </a:cubicBezTo>
                <a:cubicBezTo>
                  <a:pt x="4360926" y="3023938"/>
                  <a:pt x="4236059" y="3333063"/>
                  <a:pt x="4308881" y="3458261"/>
                </a:cubicBezTo>
                <a:cubicBezTo>
                  <a:pt x="4381703" y="3583459"/>
                  <a:pt x="4276431" y="3793846"/>
                  <a:pt x="4308881" y="4016045"/>
                </a:cubicBezTo>
                <a:cubicBezTo>
                  <a:pt x="4341331" y="4238244"/>
                  <a:pt x="4265363" y="4500291"/>
                  <a:pt x="4308881" y="4629607"/>
                </a:cubicBezTo>
                <a:cubicBezTo>
                  <a:pt x="4352399" y="4758923"/>
                  <a:pt x="4239941" y="5260704"/>
                  <a:pt x="4308881" y="5577840"/>
                </a:cubicBezTo>
                <a:cubicBezTo>
                  <a:pt x="4142410" y="5583525"/>
                  <a:pt x="4018807" y="5568518"/>
                  <a:pt x="3856448" y="5577840"/>
                </a:cubicBezTo>
                <a:cubicBezTo>
                  <a:pt x="3694089" y="5587162"/>
                  <a:pt x="3575254" y="5553639"/>
                  <a:pt x="3404016" y="5577840"/>
                </a:cubicBezTo>
                <a:cubicBezTo>
                  <a:pt x="3232778" y="5602041"/>
                  <a:pt x="3076945" y="5527332"/>
                  <a:pt x="2908495" y="5577840"/>
                </a:cubicBezTo>
                <a:cubicBezTo>
                  <a:pt x="2740045" y="5628348"/>
                  <a:pt x="2537981" y="5521634"/>
                  <a:pt x="2412973" y="5577840"/>
                </a:cubicBezTo>
                <a:cubicBezTo>
                  <a:pt x="2287965" y="5634046"/>
                  <a:pt x="2041509" y="5535313"/>
                  <a:pt x="1917452" y="5577840"/>
                </a:cubicBezTo>
                <a:cubicBezTo>
                  <a:pt x="1793395" y="5620367"/>
                  <a:pt x="1641721" y="5520683"/>
                  <a:pt x="1421931" y="5577840"/>
                </a:cubicBezTo>
                <a:cubicBezTo>
                  <a:pt x="1202141" y="5634997"/>
                  <a:pt x="965811" y="5564010"/>
                  <a:pt x="840232" y="5577840"/>
                </a:cubicBezTo>
                <a:cubicBezTo>
                  <a:pt x="714653" y="5591670"/>
                  <a:pt x="285783" y="5493805"/>
                  <a:pt x="0" y="5577840"/>
                </a:cubicBezTo>
                <a:cubicBezTo>
                  <a:pt x="-37708" y="5420356"/>
                  <a:pt x="16954" y="5292356"/>
                  <a:pt x="0" y="5075834"/>
                </a:cubicBezTo>
                <a:cubicBezTo>
                  <a:pt x="-16954" y="4859312"/>
                  <a:pt x="37377" y="4839230"/>
                  <a:pt x="0" y="4629607"/>
                </a:cubicBezTo>
                <a:cubicBezTo>
                  <a:pt x="-37377" y="4419984"/>
                  <a:pt x="15235" y="4428331"/>
                  <a:pt x="0" y="4239158"/>
                </a:cubicBezTo>
                <a:cubicBezTo>
                  <a:pt x="-15235" y="4049985"/>
                  <a:pt x="35432" y="4026970"/>
                  <a:pt x="0" y="3848710"/>
                </a:cubicBezTo>
                <a:cubicBezTo>
                  <a:pt x="-35432" y="3670450"/>
                  <a:pt x="73996" y="3432311"/>
                  <a:pt x="0" y="3179369"/>
                </a:cubicBezTo>
                <a:cubicBezTo>
                  <a:pt x="-73996" y="2926427"/>
                  <a:pt x="2837" y="2872119"/>
                  <a:pt x="0" y="2621585"/>
                </a:cubicBezTo>
                <a:cubicBezTo>
                  <a:pt x="-2837" y="2371051"/>
                  <a:pt x="36729" y="2347169"/>
                  <a:pt x="0" y="2231136"/>
                </a:cubicBezTo>
                <a:cubicBezTo>
                  <a:pt x="-36729" y="2115103"/>
                  <a:pt x="76022" y="1857748"/>
                  <a:pt x="0" y="1561795"/>
                </a:cubicBezTo>
                <a:cubicBezTo>
                  <a:pt x="-76022" y="1265842"/>
                  <a:pt x="23323" y="1314675"/>
                  <a:pt x="0" y="1115568"/>
                </a:cubicBezTo>
                <a:cubicBezTo>
                  <a:pt x="-23323" y="916461"/>
                  <a:pt x="42393" y="782352"/>
                  <a:pt x="0" y="613562"/>
                </a:cubicBezTo>
                <a:cubicBezTo>
                  <a:pt x="-42393" y="444772"/>
                  <a:pt x="63922" y="219620"/>
                  <a:pt x="0" y="0"/>
                </a:cubicBezTo>
                <a:close/>
              </a:path>
            </a:pathLst>
          </a:custGeom>
          <a:ln w="38100">
            <a:solidFill>
              <a:srgbClr val="E97132"/>
            </a:solidFill>
            <a:extLst>
              <a:ext uri="{C807C97D-BFC1-408E-A445-0C87EB9F89A2}">
                <ask:lineSketchStyleProps xmlns:ask="http://schemas.microsoft.com/office/drawing/2018/sketchyshapes" sd="42547842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625B-0CE4-46C1-7354-73B5E2C6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Managers and AECP staff must complete this training and sign off on the </a:t>
            </a:r>
            <a:r>
              <a:rPr lang="en-US" sz="2200" i="1" dirty="0"/>
              <a:t>After School Early Childhood Programs Training Sign-in Sheet </a:t>
            </a:r>
            <a:r>
              <a:rPr lang="en-US" sz="2200" dirty="0"/>
              <a:t>to be returned to the Food Services Manager</a:t>
            </a:r>
            <a:r>
              <a:rPr lang="en-US" sz="2200" i="1" dirty="0"/>
              <a:t>.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214F32-A8FB-25C5-FA65-887664CD7EE7}"/>
              </a:ext>
            </a:extLst>
          </p:cNvPr>
          <p:cNvSpPr txBox="1"/>
          <p:nvPr/>
        </p:nvSpPr>
        <p:spPr>
          <a:xfrm>
            <a:off x="6677142" y="739959"/>
            <a:ext cx="4158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Desigers" panose="00000400000000000000" pitchFamily="2" charset="0"/>
              </a:rPr>
              <a:t>Training Sign-in Sheet</a:t>
            </a:r>
          </a:p>
        </p:txBody>
      </p:sp>
      <p:pic>
        <p:nvPicPr>
          <p:cNvPr id="4098" name="Picture 2" descr="Free Dash Line Png, Download Free Dash Line Png png images, Free ClipArts on Clipart Library">
            <a:extLst>
              <a:ext uri="{FF2B5EF4-FFF2-40B4-BE49-F238E27FC236}">
                <a16:creationId xmlns:a16="http://schemas.microsoft.com/office/drawing/2014/main" id="{50C802EA-96BF-7758-F229-FD5C93CF2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6" b="11125"/>
          <a:stretch/>
        </p:blipFill>
        <p:spPr bwMode="auto">
          <a:xfrm>
            <a:off x="5742263" y="4671351"/>
            <a:ext cx="6449737" cy="21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13BA8E0-2EFF-8B5B-FCA0-5DA442080D6D}"/>
              </a:ext>
            </a:extLst>
          </p:cNvPr>
          <p:cNvSpPr/>
          <p:nvPr/>
        </p:nvSpPr>
        <p:spPr>
          <a:xfrm>
            <a:off x="6140804" y="518160"/>
            <a:ext cx="457200" cy="457200"/>
          </a:xfrm>
          <a:prstGeom prst="flowChartConnector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CFBB3-0267-42BD-0107-2885B3EC7A39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Desigers" panose="00000400000000000000" pitchFamily="2" charset="0"/>
                <a:ea typeface="+mj-ea"/>
                <a:cs typeface="+mj-cs"/>
              </a:rPr>
              <a:t>Good Nutrition All Day Long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96DD4-1615-2DA3-C0C9-72F4C91B7469}"/>
              </a:ext>
            </a:extLst>
          </p:cNvPr>
          <p:cNvSpPr txBox="1"/>
          <p:nvPr/>
        </p:nvSpPr>
        <p:spPr>
          <a:xfrm>
            <a:off x="4923179" y="4937267"/>
            <a:ext cx="641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Providing healthy meals doesn’t stop once the last bell rings.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4B3F-DF57-A465-C724-29674BCF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23" y="3710612"/>
            <a:ext cx="3939277" cy="2452687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Desigers" panose="00000400000000000000" pitchFamily="2" charset="0"/>
              </a:rPr>
              <a:t>Supper Online Form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18655E-1792-D0CE-0922-388F2187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2962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A835-A44E-5FEF-B34B-A9589C9C5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When beginning a new supper service for After School Early Childhood programs Food Service Managers must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enter the service time and location in the Supper Program Online Form located on the FSD website.</a:t>
            </a:r>
          </a:p>
          <a:p>
            <a:r>
              <a:rPr lang="en-US" altLang="en-US" sz="2000" dirty="0">
                <a:latin typeface="Aptos" panose="020B0004020202020204" pitchFamily="34" charset="0"/>
              </a:rPr>
              <a:t>Café La Website for Internal Use &gt; Food Service Resources &gt; Supper Program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7" name="Picture 2" descr="Free Dash Line Png, Download Free Dash Line Png png images, Free ClipArts on Clipart Library">
            <a:extLst>
              <a:ext uri="{FF2B5EF4-FFF2-40B4-BE49-F238E27FC236}">
                <a16:creationId xmlns:a16="http://schemas.microsoft.com/office/drawing/2014/main" id="{1C2EE223-6830-FB3E-75E5-5B170FDBE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7"/>
          <a:stretch/>
        </p:blipFill>
        <p:spPr bwMode="auto">
          <a:xfrm>
            <a:off x="172946" y="4979202"/>
            <a:ext cx="12192000" cy="18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6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FB8C2-310F-B2C5-81E4-066454ED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2" y="674674"/>
            <a:ext cx="5120561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Desigers" panose="00000400000000000000" pitchFamily="2" charset="0"/>
              </a:rPr>
              <a:t>Supper Menu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E578-E966-AF3B-7853-146267B0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00" y="2160852"/>
            <a:ext cx="5092194" cy="435133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Managers will follow the 4 and under supper menu with choking hazard items omitted for all AECP students.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+mj-lt"/>
              </a:rPr>
              <a:t>AECP staff can find the supper menu on the Yum Yummy app.</a:t>
            </a:r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Hot Supper Meals – School Information – Purche Avenue Elementary">
            <a:extLst>
              <a:ext uri="{FF2B5EF4-FFF2-40B4-BE49-F238E27FC236}">
                <a16:creationId xmlns:a16="http://schemas.microsoft.com/office/drawing/2014/main" id="{D0E2597F-5E5E-DCA2-E789-5F711AF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15854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Arc 104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3AACF-A65B-C6B2-B415-D4782120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23" r="30801" b="-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Picture 2" descr="Set of black ink brush stroke line. Set of line vector illustration. 5719772 Vector Art at Vecteezy">
            <a:extLst>
              <a:ext uri="{FF2B5EF4-FFF2-40B4-BE49-F238E27FC236}">
                <a16:creationId xmlns:a16="http://schemas.microsoft.com/office/drawing/2014/main" id="{A9A288EB-8CA9-B445-F37B-5C8B7C1D3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097" r="7714" b="80337"/>
          <a:stretch/>
        </p:blipFill>
        <p:spPr bwMode="auto">
          <a:xfrm>
            <a:off x="0" y="1641438"/>
            <a:ext cx="5831457" cy="5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1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D95C35F-B12D-D230-B9FA-2E2FCC38AAC9}"/>
              </a:ext>
            </a:extLst>
          </p:cNvPr>
          <p:cNvSpPr txBox="1">
            <a:spLocks/>
          </p:cNvSpPr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000" kern="1200" dirty="0">
                <a:solidFill>
                  <a:schemeClr val="tx1"/>
                </a:solidFill>
                <a:latin typeface="Desigers" panose="00000400000000000000" pitchFamily="2" charset="0"/>
              </a:rPr>
              <a:t>Special Dietary Needs for AECP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19A93-A473-1040-9E87-1873513FF5F6}"/>
              </a:ext>
            </a:extLst>
          </p:cNvPr>
          <p:cNvSpPr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2" indent="-18288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Managers consult with AECP staff if special diets are needed. </a:t>
            </a:r>
          </a:p>
          <a:p>
            <a:pPr marL="342900" lvl="2" indent="-18288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Managers will supply AECP staff with the </a:t>
            </a:r>
            <a:r>
              <a:rPr lang="en-US" sz="2200" i="1" dirty="0"/>
              <a:t>“Medical Statement to Request Special Diets” </a:t>
            </a:r>
            <a:r>
              <a:rPr lang="en-US" sz="2200" dirty="0"/>
              <a:t>form to give to students/parents. </a:t>
            </a:r>
          </a:p>
          <a:p>
            <a:pPr marL="342900" lvl="2" indent="-18288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 </a:t>
            </a:r>
            <a:r>
              <a:rPr lang="en-US" sz="2200" i="1" dirty="0"/>
              <a:t>“Medical Statement to Request Special Diets” </a:t>
            </a:r>
            <a:r>
              <a:rPr lang="en-US" sz="2200" dirty="0"/>
              <a:t>form must be signed by the students treating physician.</a:t>
            </a:r>
          </a:p>
        </p:txBody>
      </p:sp>
      <p:pic>
        <p:nvPicPr>
          <p:cNvPr id="3074" name="Picture 2" descr="Free Dash Line Png, Download Free Dash Line Png png images, Free ClipArts on Clipart Library">
            <a:extLst>
              <a:ext uri="{FF2B5EF4-FFF2-40B4-BE49-F238E27FC236}">
                <a16:creationId xmlns:a16="http://schemas.microsoft.com/office/drawing/2014/main" id="{6EC97234-A6C7-12A8-504E-44C2EAF9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049">
            <a:off x="-2529840" y="4402698"/>
            <a:ext cx="1219200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form&#10;&#10;AI-generated content may be incorrect.">
            <a:extLst>
              <a:ext uri="{FF2B5EF4-FFF2-40B4-BE49-F238E27FC236}">
                <a16:creationId xmlns:a16="http://schemas.microsoft.com/office/drawing/2014/main" id="{40C29C8B-463E-0EB7-E134-490DC9C5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147" y="640080"/>
            <a:ext cx="4336769" cy="5577840"/>
          </a:xfrm>
          <a:custGeom>
            <a:avLst/>
            <a:gdLst>
              <a:gd name="connsiteX0" fmla="*/ 0 w 4336769"/>
              <a:gd name="connsiteY0" fmla="*/ 0 h 5577840"/>
              <a:gd name="connsiteX1" fmla="*/ 498728 w 4336769"/>
              <a:gd name="connsiteY1" fmla="*/ 0 h 5577840"/>
              <a:gd name="connsiteX2" fmla="*/ 1127560 w 4336769"/>
              <a:gd name="connsiteY2" fmla="*/ 0 h 5577840"/>
              <a:gd name="connsiteX3" fmla="*/ 1539553 w 4336769"/>
              <a:gd name="connsiteY3" fmla="*/ 0 h 5577840"/>
              <a:gd name="connsiteX4" fmla="*/ 2038281 w 4336769"/>
              <a:gd name="connsiteY4" fmla="*/ 0 h 5577840"/>
              <a:gd name="connsiteX5" fmla="*/ 2667113 w 4336769"/>
              <a:gd name="connsiteY5" fmla="*/ 0 h 5577840"/>
              <a:gd name="connsiteX6" fmla="*/ 3295944 w 4336769"/>
              <a:gd name="connsiteY6" fmla="*/ 0 h 5577840"/>
              <a:gd name="connsiteX7" fmla="*/ 3707937 w 4336769"/>
              <a:gd name="connsiteY7" fmla="*/ 0 h 5577840"/>
              <a:gd name="connsiteX8" fmla="*/ 4336769 w 4336769"/>
              <a:gd name="connsiteY8" fmla="*/ 0 h 5577840"/>
              <a:gd name="connsiteX9" fmla="*/ 4336769 w 4336769"/>
              <a:gd name="connsiteY9" fmla="*/ 613562 h 5577840"/>
              <a:gd name="connsiteX10" fmla="*/ 4336769 w 4336769"/>
              <a:gd name="connsiteY10" fmla="*/ 1171346 h 5577840"/>
              <a:gd name="connsiteX11" fmla="*/ 4336769 w 4336769"/>
              <a:gd name="connsiteY11" fmla="*/ 1617574 h 5577840"/>
              <a:gd name="connsiteX12" fmla="*/ 4336769 w 4336769"/>
              <a:gd name="connsiteY12" fmla="*/ 2063801 h 5577840"/>
              <a:gd name="connsiteX13" fmla="*/ 4336769 w 4336769"/>
              <a:gd name="connsiteY13" fmla="*/ 2677363 h 5577840"/>
              <a:gd name="connsiteX14" fmla="*/ 4336769 w 4336769"/>
              <a:gd name="connsiteY14" fmla="*/ 3290926 h 5577840"/>
              <a:gd name="connsiteX15" fmla="*/ 4336769 w 4336769"/>
              <a:gd name="connsiteY15" fmla="*/ 3737153 h 5577840"/>
              <a:gd name="connsiteX16" fmla="*/ 4336769 w 4336769"/>
              <a:gd name="connsiteY16" fmla="*/ 4350715 h 5577840"/>
              <a:gd name="connsiteX17" fmla="*/ 4336769 w 4336769"/>
              <a:gd name="connsiteY17" fmla="*/ 5020056 h 5577840"/>
              <a:gd name="connsiteX18" fmla="*/ 4336769 w 4336769"/>
              <a:gd name="connsiteY18" fmla="*/ 5577840 h 5577840"/>
              <a:gd name="connsiteX19" fmla="*/ 3751305 w 4336769"/>
              <a:gd name="connsiteY19" fmla="*/ 5577840 h 5577840"/>
              <a:gd name="connsiteX20" fmla="*/ 3295944 w 4336769"/>
              <a:gd name="connsiteY20" fmla="*/ 5577840 h 5577840"/>
              <a:gd name="connsiteX21" fmla="*/ 2667113 w 4336769"/>
              <a:gd name="connsiteY21" fmla="*/ 5577840 h 5577840"/>
              <a:gd name="connsiteX22" fmla="*/ 2255120 w 4336769"/>
              <a:gd name="connsiteY22" fmla="*/ 5577840 h 5577840"/>
              <a:gd name="connsiteX23" fmla="*/ 1843127 w 4336769"/>
              <a:gd name="connsiteY23" fmla="*/ 5577840 h 5577840"/>
              <a:gd name="connsiteX24" fmla="*/ 1344398 w 4336769"/>
              <a:gd name="connsiteY24" fmla="*/ 5577840 h 5577840"/>
              <a:gd name="connsiteX25" fmla="*/ 802302 w 4336769"/>
              <a:gd name="connsiteY25" fmla="*/ 5577840 h 5577840"/>
              <a:gd name="connsiteX26" fmla="*/ 0 w 4336769"/>
              <a:gd name="connsiteY26" fmla="*/ 5577840 h 5577840"/>
              <a:gd name="connsiteX27" fmla="*/ 0 w 4336769"/>
              <a:gd name="connsiteY27" fmla="*/ 5075834 h 5577840"/>
              <a:gd name="connsiteX28" fmla="*/ 0 w 4336769"/>
              <a:gd name="connsiteY28" fmla="*/ 4685386 h 5577840"/>
              <a:gd name="connsiteX29" fmla="*/ 0 w 4336769"/>
              <a:gd name="connsiteY29" fmla="*/ 4183380 h 5577840"/>
              <a:gd name="connsiteX30" fmla="*/ 0 w 4336769"/>
              <a:gd name="connsiteY30" fmla="*/ 3681374 h 5577840"/>
              <a:gd name="connsiteX31" fmla="*/ 0 w 4336769"/>
              <a:gd name="connsiteY31" fmla="*/ 3123590 h 5577840"/>
              <a:gd name="connsiteX32" fmla="*/ 0 w 4336769"/>
              <a:gd name="connsiteY32" fmla="*/ 2621585 h 5577840"/>
              <a:gd name="connsiteX33" fmla="*/ 0 w 4336769"/>
              <a:gd name="connsiteY33" fmla="*/ 2063801 h 5577840"/>
              <a:gd name="connsiteX34" fmla="*/ 0 w 4336769"/>
              <a:gd name="connsiteY34" fmla="*/ 1394460 h 5577840"/>
              <a:gd name="connsiteX35" fmla="*/ 0 w 4336769"/>
              <a:gd name="connsiteY35" fmla="*/ 892454 h 5577840"/>
              <a:gd name="connsiteX36" fmla="*/ 0 w 4336769"/>
              <a:gd name="connsiteY36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36769" h="5577840" fill="none" extrusionOk="0">
                <a:moveTo>
                  <a:pt x="0" y="0"/>
                </a:moveTo>
                <a:cubicBezTo>
                  <a:pt x="238978" y="-4294"/>
                  <a:pt x="357595" y="53548"/>
                  <a:pt x="498728" y="0"/>
                </a:cubicBezTo>
                <a:cubicBezTo>
                  <a:pt x="639861" y="-53548"/>
                  <a:pt x="946562" y="70731"/>
                  <a:pt x="1127560" y="0"/>
                </a:cubicBezTo>
                <a:cubicBezTo>
                  <a:pt x="1308558" y="-70731"/>
                  <a:pt x="1410110" y="21448"/>
                  <a:pt x="1539553" y="0"/>
                </a:cubicBezTo>
                <a:cubicBezTo>
                  <a:pt x="1668996" y="-21448"/>
                  <a:pt x="1820826" y="1284"/>
                  <a:pt x="2038281" y="0"/>
                </a:cubicBezTo>
                <a:cubicBezTo>
                  <a:pt x="2255736" y="-1284"/>
                  <a:pt x="2459299" y="42436"/>
                  <a:pt x="2667113" y="0"/>
                </a:cubicBezTo>
                <a:cubicBezTo>
                  <a:pt x="2874927" y="-42436"/>
                  <a:pt x="3007295" y="42393"/>
                  <a:pt x="3295944" y="0"/>
                </a:cubicBezTo>
                <a:cubicBezTo>
                  <a:pt x="3584593" y="-42393"/>
                  <a:pt x="3523064" y="43685"/>
                  <a:pt x="3707937" y="0"/>
                </a:cubicBezTo>
                <a:cubicBezTo>
                  <a:pt x="3892810" y="-43685"/>
                  <a:pt x="4132201" y="59498"/>
                  <a:pt x="4336769" y="0"/>
                </a:cubicBezTo>
                <a:cubicBezTo>
                  <a:pt x="4360786" y="245739"/>
                  <a:pt x="4315677" y="480916"/>
                  <a:pt x="4336769" y="613562"/>
                </a:cubicBezTo>
                <a:cubicBezTo>
                  <a:pt x="4357861" y="746208"/>
                  <a:pt x="4320082" y="941491"/>
                  <a:pt x="4336769" y="1171346"/>
                </a:cubicBezTo>
                <a:cubicBezTo>
                  <a:pt x="4353456" y="1401201"/>
                  <a:pt x="4335608" y="1465238"/>
                  <a:pt x="4336769" y="1617574"/>
                </a:cubicBezTo>
                <a:cubicBezTo>
                  <a:pt x="4337930" y="1769910"/>
                  <a:pt x="4298138" y="1924346"/>
                  <a:pt x="4336769" y="2063801"/>
                </a:cubicBezTo>
                <a:cubicBezTo>
                  <a:pt x="4375400" y="2203256"/>
                  <a:pt x="4313214" y="2391488"/>
                  <a:pt x="4336769" y="2677363"/>
                </a:cubicBezTo>
                <a:cubicBezTo>
                  <a:pt x="4360324" y="2963238"/>
                  <a:pt x="4263159" y="3009891"/>
                  <a:pt x="4336769" y="3290926"/>
                </a:cubicBezTo>
                <a:cubicBezTo>
                  <a:pt x="4410379" y="3571961"/>
                  <a:pt x="4314226" y="3607108"/>
                  <a:pt x="4336769" y="3737153"/>
                </a:cubicBezTo>
                <a:cubicBezTo>
                  <a:pt x="4359312" y="3867198"/>
                  <a:pt x="4291030" y="4084736"/>
                  <a:pt x="4336769" y="4350715"/>
                </a:cubicBezTo>
                <a:cubicBezTo>
                  <a:pt x="4382508" y="4616694"/>
                  <a:pt x="4301975" y="4685953"/>
                  <a:pt x="4336769" y="5020056"/>
                </a:cubicBezTo>
                <a:cubicBezTo>
                  <a:pt x="4371563" y="5354159"/>
                  <a:pt x="4333679" y="5316012"/>
                  <a:pt x="4336769" y="5577840"/>
                </a:cubicBezTo>
                <a:cubicBezTo>
                  <a:pt x="4214491" y="5644824"/>
                  <a:pt x="3899240" y="5512063"/>
                  <a:pt x="3751305" y="5577840"/>
                </a:cubicBezTo>
                <a:cubicBezTo>
                  <a:pt x="3603370" y="5643617"/>
                  <a:pt x="3510261" y="5566344"/>
                  <a:pt x="3295944" y="5577840"/>
                </a:cubicBezTo>
                <a:cubicBezTo>
                  <a:pt x="3081627" y="5589336"/>
                  <a:pt x="2817599" y="5550997"/>
                  <a:pt x="2667113" y="5577840"/>
                </a:cubicBezTo>
                <a:cubicBezTo>
                  <a:pt x="2516627" y="5604683"/>
                  <a:pt x="2418793" y="5530153"/>
                  <a:pt x="2255120" y="5577840"/>
                </a:cubicBezTo>
                <a:cubicBezTo>
                  <a:pt x="2091447" y="5625527"/>
                  <a:pt x="1985812" y="5541091"/>
                  <a:pt x="1843127" y="5577840"/>
                </a:cubicBezTo>
                <a:cubicBezTo>
                  <a:pt x="1700442" y="5614589"/>
                  <a:pt x="1568635" y="5527716"/>
                  <a:pt x="1344398" y="5577840"/>
                </a:cubicBezTo>
                <a:cubicBezTo>
                  <a:pt x="1120161" y="5627964"/>
                  <a:pt x="913981" y="5528216"/>
                  <a:pt x="802302" y="5577840"/>
                </a:cubicBezTo>
                <a:cubicBezTo>
                  <a:pt x="690623" y="5627464"/>
                  <a:pt x="380985" y="5570420"/>
                  <a:pt x="0" y="5577840"/>
                </a:cubicBezTo>
                <a:cubicBezTo>
                  <a:pt x="-13707" y="5331029"/>
                  <a:pt x="21905" y="5286454"/>
                  <a:pt x="0" y="5075834"/>
                </a:cubicBezTo>
                <a:cubicBezTo>
                  <a:pt x="-21905" y="4865214"/>
                  <a:pt x="27647" y="4765274"/>
                  <a:pt x="0" y="4685386"/>
                </a:cubicBezTo>
                <a:cubicBezTo>
                  <a:pt x="-27647" y="4605498"/>
                  <a:pt x="54867" y="4303568"/>
                  <a:pt x="0" y="4183380"/>
                </a:cubicBezTo>
                <a:cubicBezTo>
                  <a:pt x="-54867" y="4063192"/>
                  <a:pt x="15567" y="3855635"/>
                  <a:pt x="0" y="3681374"/>
                </a:cubicBezTo>
                <a:cubicBezTo>
                  <a:pt x="-15567" y="3507113"/>
                  <a:pt x="11212" y="3289766"/>
                  <a:pt x="0" y="3123590"/>
                </a:cubicBezTo>
                <a:cubicBezTo>
                  <a:pt x="-11212" y="2957414"/>
                  <a:pt x="54206" y="2788580"/>
                  <a:pt x="0" y="2621585"/>
                </a:cubicBezTo>
                <a:cubicBezTo>
                  <a:pt x="-54206" y="2454591"/>
                  <a:pt x="23636" y="2296767"/>
                  <a:pt x="0" y="2063801"/>
                </a:cubicBezTo>
                <a:cubicBezTo>
                  <a:pt x="-23636" y="1830835"/>
                  <a:pt x="17413" y="1535547"/>
                  <a:pt x="0" y="1394460"/>
                </a:cubicBezTo>
                <a:cubicBezTo>
                  <a:pt x="-17413" y="1253373"/>
                  <a:pt x="27881" y="1115423"/>
                  <a:pt x="0" y="892454"/>
                </a:cubicBezTo>
                <a:cubicBezTo>
                  <a:pt x="-27881" y="669485"/>
                  <a:pt x="76245" y="265315"/>
                  <a:pt x="0" y="0"/>
                </a:cubicBezTo>
                <a:close/>
              </a:path>
              <a:path w="4336769" h="5577840" stroke="0" extrusionOk="0">
                <a:moveTo>
                  <a:pt x="0" y="0"/>
                </a:moveTo>
                <a:cubicBezTo>
                  <a:pt x="146159" y="-40291"/>
                  <a:pt x="419343" y="67706"/>
                  <a:pt x="628832" y="0"/>
                </a:cubicBezTo>
                <a:cubicBezTo>
                  <a:pt x="838321" y="-67706"/>
                  <a:pt x="850936" y="7046"/>
                  <a:pt x="1040825" y="0"/>
                </a:cubicBezTo>
                <a:cubicBezTo>
                  <a:pt x="1230714" y="-7046"/>
                  <a:pt x="1312154" y="24232"/>
                  <a:pt x="1452818" y="0"/>
                </a:cubicBezTo>
                <a:cubicBezTo>
                  <a:pt x="1593482" y="-24232"/>
                  <a:pt x="1780580" y="34053"/>
                  <a:pt x="2081649" y="0"/>
                </a:cubicBezTo>
                <a:cubicBezTo>
                  <a:pt x="2382718" y="-34053"/>
                  <a:pt x="2365729" y="6446"/>
                  <a:pt x="2623745" y="0"/>
                </a:cubicBezTo>
                <a:cubicBezTo>
                  <a:pt x="2881761" y="-6446"/>
                  <a:pt x="2965700" y="42112"/>
                  <a:pt x="3122474" y="0"/>
                </a:cubicBezTo>
                <a:cubicBezTo>
                  <a:pt x="3279248" y="-42112"/>
                  <a:pt x="3364353" y="4063"/>
                  <a:pt x="3534467" y="0"/>
                </a:cubicBezTo>
                <a:cubicBezTo>
                  <a:pt x="3704581" y="-4063"/>
                  <a:pt x="3990082" y="85754"/>
                  <a:pt x="4336769" y="0"/>
                </a:cubicBezTo>
                <a:cubicBezTo>
                  <a:pt x="4356881" y="174984"/>
                  <a:pt x="4321778" y="425728"/>
                  <a:pt x="4336769" y="557784"/>
                </a:cubicBezTo>
                <a:cubicBezTo>
                  <a:pt x="4351760" y="689840"/>
                  <a:pt x="4321630" y="940607"/>
                  <a:pt x="4336769" y="1227125"/>
                </a:cubicBezTo>
                <a:cubicBezTo>
                  <a:pt x="4351908" y="1513643"/>
                  <a:pt x="4323808" y="1486868"/>
                  <a:pt x="4336769" y="1673352"/>
                </a:cubicBezTo>
                <a:cubicBezTo>
                  <a:pt x="4349730" y="1859836"/>
                  <a:pt x="4287997" y="2010666"/>
                  <a:pt x="4336769" y="2231136"/>
                </a:cubicBezTo>
                <a:cubicBezTo>
                  <a:pt x="4385541" y="2451606"/>
                  <a:pt x="4299082" y="2637545"/>
                  <a:pt x="4336769" y="2900477"/>
                </a:cubicBezTo>
                <a:cubicBezTo>
                  <a:pt x="4374456" y="3163409"/>
                  <a:pt x="4284575" y="3189355"/>
                  <a:pt x="4336769" y="3346704"/>
                </a:cubicBezTo>
                <a:cubicBezTo>
                  <a:pt x="4388963" y="3504053"/>
                  <a:pt x="4329492" y="3746230"/>
                  <a:pt x="4336769" y="3848710"/>
                </a:cubicBezTo>
                <a:cubicBezTo>
                  <a:pt x="4344046" y="3951190"/>
                  <a:pt x="4321885" y="4167624"/>
                  <a:pt x="4336769" y="4294937"/>
                </a:cubicBezTo>
                <a:cubicBezTo>
                  <a:pt x="4351653" y="4422250"/>
                  <a:pt x="4329850" y="4641604"/>
                  <a:pt x="4336769" y="4908499"/>
                </a:cubicBezTo>
                <a:cubicBezTo>
                  <a:pt x="4343688" y="5175394"/>
                  <a:pt x="4287835" y="5346607"/>
                  <a:pt x="4336769" y="5577840"/>
                </a:cubicBezTo>
                <a:cubicBezTo>
                  <a:pt x="4157763" y="5615531"/>
                  <a:pt x="4051955" y="5568514"/>
                  <a:pt x="3881408" y="5577840"/>
                </a:cubicBezTo>
                <a:cubicBezTo>
                  <a:pt x="3710861" y="5587166"/>
                  <a:pt x="3581012" y="5507930"/>
                  <a:pt x="3295944" y="5577840"/>
                </a:cubicBezTo>
                <a:cubicBezTo>
                  <a:pt x="3010876" y="5647750"/>
                  <a:pt x="3014463" y="5528913"/>
                  <a:pt x="2883951" y="5577840"/>
                </a:cubicBezTo>
                <a:cubicBezTo>
                  <a:pt x="2753439" y="5626767"/>
                  <a:pt x="2510271" y="5558956"/>
                  <a:pt x="2255120" y="5577840"/>
                </a:cubicBezTo>
                <a:cubicBezTo>
                  <a:pt x="1999969" y="5596724"/>
                  <a:pt x="2036579" y="5572810"/>
                  <a:pt x="1843127" y="5577840"/>
                </a:cubicBezTo>
                <a:cubicBezTo>
                  <a:pt x="1649675" y="5582870"/>
                  <a:pt x="1486269" y="5524784"/>
                  <a:pt x="1257663" y="5577840"/>
                </a:cubicBezTo>
                <a:cubicBezTo>
                  <a:pt x="1029057" y="5630896"/>
                  <a:pt x="985085" y="5565366"/>
                  <a:pt x="715567" y="5577840"/>
                </a:cubicBezTo>
                <a:cubicBezTo>
                  <a:pt x="446049" y="5590314"/>
                  <a:pt x="227988" y="5531752"/>
                  <a:pt x="0" y="5577840"/>
                </a:cubicBezTo>
                <a:cubicBezTo>
                  <a:pt x="-56316" y="5387097"/>
                  <a:pt x="64660" y="5194092"/>
                  <a:pt x="0" y="4964278"/>
                </a:cubicBezTo>
                <a:cubicBezTo>
                  <a:pt x="-64660" y="4734464"/>
                  <a:pt x="54609" y="4547457"/>
                  <a:pt x="0" y="4350715"/>
                </a:cubicBezTo>
                <a:cubicBezTo>
                  <a:pt x="-54609" y="4153973"/>
                  <a:pt x="45024" y="4062603"/>
                  <a:pt x="0" y="3848710"/>
                </a:cubicBezTo>
                <a:cubicBezTo>
                  <a:pt x="-45024" y="3634817"/>
                  <a:pt x="28054" y="3584702"/>
                  <a:pt x="0" y="3402482"/>
                </a:cubicBezTo>
                <a:cubicBezTo>
                  <a:pt x="-28054" y="3220262"/>
                  <a:pt x="5331" y="3139335"/>
                  <a:pt x="0" y="3012034"/>
                </a:cubicBezTo>
                <a:cubicBezTo>
                  <a:pt x="-5331" y="2884733"/>
                  <a:pt x="691" y="2688351"/>
                  <a:pt x="0" y="2565806"/>
                </a:cubicBezTo>
                <a:cubicBezTo>
                  <a:pt x="-691" y="2443261"/>
                  <a:pt x="30875" y="2329384"/>
                  <a:pt x="0" y="2175358"/>
                </a:cubicBezTo>
                <a:cubicBezTo>
                  <a:pt x="-30875" y="2021332"/>
                  <a:pt x="56352" y="1821235"/>
                  <a:pt x="0" y="1673352"/>
                </a:cubicBezTo>
                <a:cubicBezTo>
                  <a:pt x="-56352" y="1525469"/>
                  <a:pt x="16669" y="1286104"/>
                  <a:pt x="0" y="1171346"/>
                </a:cubicBezTo>
                <a:cubicBezTo>
                  <a:pt x="-16669" y="1056588"/>
                  <a:pt x="31655" y="909481"/>
                  <a:pt x="0" y="780898"/>
                </a:cubicBezTo>
                <a:cubicBezTo>
                  <a:pt x="-31655" y="652315"/>
                  <a:pt x="80842" y="241208"/>
                  <a:pt x="0" y="0"/>
                </a:cubicBezTo>
                <a:close/>
              </a:path>
            </a:pathLst>
          </a:custGeom>
          <a:ln w="38100">
            <a:solidFill>
              <a:srgbClr val="E97132"/>
            </a:solidFill>
            <a:extLst>
              <a:ext uri="{C807C97D-BFC1-408E-A445-0C87EB9F89A2}">
                <ask:lineSketchStyleProps xmlns:ask="http://schemas.microsoft.com/office/drawing/2018/sketchyshapes" sd="9815523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0846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shed Circle Icon - Free PNG &amp; SVG 660316 - Noun Project">
            <a:extLst>
              <a:ext uri="{FF2B5EF4-FFF2-40B4-BE49-F238E27FC236}">
                <a16:creationId xmlns:a16="http://schemas.microsoft.com/office/drawing/2014/main" id="{042791C8-C844-E345-E916-10607876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/>
          <a:stretch/>
        </p:blipFill>
        <p:spPr bwMode="auto">
          <a:xfrm>
            <a:off x="2045159" y="0"/>
            <a:ext cx="5646104" cy="43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C5AF456D-23F0-42BE-62C3-FBA53FC978DD}"/>
              </a:ext>
            </a:extLst>
          </p:cNvPr>
          <p:cNvSpPr/>
          <p:nvPr/>
        </p:nvSpPr>
        <p:spPr>
          <a:xfrm>
            <a:off x="3981218" y="-935835"/>
            <a:ext cx="5244860" cy="5331125"/>
          </a:xfrm>
          <a:custGeom>
            <a:avLst/>
            <a:gdLst>
              <a:gd name="connsiteX0" fmla="*/ 0 w 5244860"/>
              <a:gd name="connsiteY0" fmla="*/ 2665563 h 5331125"/>
              <a:gd name="connsiteX1" fmla="*/ 2622430 w 5244860"/>
              <a:gd name="connsiteY1" fmla="*/ 0 h 5331125"/>
              <a:gd name="connsiteX2" fmla="*/ 5244860 w 5244860"/>
              <a:gd name="connsiteY2" fmla="*/ 2665563 h 5331125"/>
              <a:gd name="connsiteX3" fmla="*/ 2622430 w 5244860"/>
              <a:gd name="connsiteY3" fmla="*/ 5331126 h 5331125"/>
              <a:gd name="connsiteX4" fmla="*/ 0 w 5244860"/>
              <a:gd name="connsiteY4" fmla="*/ 2665563 h 53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860" h="5331125" fill="none" extrusionOk="0">
                <a:moveTo>
                  <a:pt x="0" y="2665563"/>
                </a:moveTo>
                <a:cubicBezTo>
                  <a:pt x="370195" y="1327932"/>
                  <a:pt x="1094647" y="313736"/>
                  <a:pt x="2622430" y="0"/>
                </a:cubicBezTo>
                <a:cubicBezTo>
                  <a:pt x="4332242" y="-353665"/>
                  <a:pt x="5513111" y="1071156"/>
                  <a:pt x="5244860" y="2665563"/>
                </a:cubicBezTo>
                <a:cubicBezTo>
                  <a:pt x="5233211" y="4049544"/>
                  <a:pt x="4030813" y="5288619"/>
                  <a:pt x="2622430" y="5331126"/>
                </a:cubicBezTo>
                <a:cubicBezTo>
                  <a:pt x="1210463" y="4997424"/>
                  <a:pt x="80445" y="4188098"/>
                  <a:pt x="0" y="2665563"/>
                </a:cubicBezTo>
                <a:close/>
              </a:path>
              <a:path w="5244860" h="5331125" stroke="0" extrusionOk="0">
                <a:moveTo>
                  <a:pt x="0" y="2665563"/>
                </a:moveTo>
                <a:cubicBezTo>
                  <a:pt x="44356" y="1298687"/>
                  <a:pt x="953504" y="-164477"/>
                  <a:pt x="2622430" y="0"/>
                </a:cubicBezTo>
                <a:cubicBezTo>
                  <a:pt x="3860119" y="27274"/>
                  <a:pt x="5415497" y="1168691"/>
                  <a:pt x="5244860" y="2665563"/>
                </a:cubicBezTo>
                <a:cubicBezTo>
                  <a:pt x="5383445" y="4095666"/>
                  <a:pt x="4344371" y="5085808"/>
                  <a:pt x="2622430" y="5331126"/>
                </a:cubicBezTo>
                <a:cubicBezTo>
                  <a:pt x="1129499" y="5334822"/>
                  <a:pt x="-38619" y="4273181"/>
                  <a:pt x="0" y="266556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579111871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8F51EA-0AD8-930F-9E69-0A6C1B97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9" y="4220860"/>
            <a:ext cx="7335225" cy="184843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Desigers" panose="00000400000000000000" pitchFamily="2" charset="0"/>
              </a:rPr>
              <a:t>AECP Daily  Meal Forms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4F85C6-2753-9694-1E65-DA9AD60E1C20}"/>
              </a:ext>
            </a:extLst>
          </p:cNvPr>
          <p:cNvGrpSpPr/>
          <p:nvPr/>
        </p:nvGrpSpPr>
        <p:grpSpPr>
          <a:xfrm>
            <a:off x="4682860" y="129294"/>
            <a:ext cx="3836724" cy="2766417"/>
            <a:chOff x="1063535" y="2211434"/>
            <a:chExt cx="4577263" cy="34350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57BB18-86A0-22D9-F536-6ECBC8321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7613"/>
            <a:stretch/>
          </p:blipFill>
          <p:spPr>
            <a:xfrm>
              <a:off x="1063535" y="2750888"/>
              <a:ext cx="4577263" cy="2895599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42E96-50DB-A702-610F-339207AA6E6C}"/>
                </a:ext>
              </a:extLst>
            </p:cNvPr>
            <p:cNvSpPr txBox="1"/>
            <p:nvPr/>
          </p:nvSpPr>
          <p:spPr>
            <a:xfrm>
              <a:off x="1710268" y="2211434"/>
              <a:ext cx="2938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Daily Meal Transport Record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AE025-3790-1B28-3E91-FB033CE3C2F1}"/>
              </a:ext>
            </a:extLst>
          </p:cNvPr>
          <p:cNvGrpSpPr/>
          <p:nvPr/>
        </p:nvGrpSpPr>
        <p:grpSpPr>
          <a:xfrm>
            <a:off x="7233355" y="1836734"/>
            <a:ext cx="5244860" cy="5331125"/>
            <a:chOff x="7334210" y="2016401"/>
            <a:chExt cx="5244860" cy="5331125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C47F0DC2-6A76-A841-7CE3-8048D6E33EE1}"/>
                </a:ext>
              </a:extLst>
            </p:cNvPr>
            <p:cNvSpPr/>
            <p:nvPr/>
          </p:nvSpPr>
          <p:spPr>
            <a:xfrm>
              <a:off x="7334210" y="2016401"/>
              <a:ext cx="5244860" cy="5331125"/>
            </a:xfrm>
            <a:custGeom>
              <a:avLst/>
              <a:gdLst>
                <a:gd name="connsiteX0" fmla="*/ 0 w 5244860"/>
                <a:gd name="connsiteY0" fmla="*/ 2665563 h 5331125"/>
                <a:gd name="connsiteX1" fmla="*/ 2622430 w 5244860"/>
                <a:gd name="connsiteY1" fmla="*/ 0 h 5331125"/>
                <a:gd name="connsiteX2" fmla="*/ 5244860 w 5244860"/>
                <a:gd name="connsiteY2" fmla="*/ 2665563 h 5331125"/>
                <a:gd name="connsiteX3" fmla="*/ 2622430 w 5244860"/>
                <a:gd name="connsiteY3" fmla="*/ 5331126 h 5331125"/>
                <a:gd name="connsiteX4" fmla="*/ 0 w 5244860"/>
                <a:gd name="connsiteY4" fmla="*/ 2665563 h 533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860" h="5331125" fill="none" extrusionOk="0">
                  <a:moveTo>
                    <a:pt x="0" y="2665563"/>
                  </a:moveTo>
                  <a:cubicBezTo>
                    <a:pt x="429345" y="1138417"/>
                    <a:pt x="1297512" y="67640"/>
                    <a:pt x="2622430" y="0"/>
                  </a:cubicBezTo>
                  <a:cubicBezTo>
                    <a:pt x="3934313" y="-37631"/>
                    <a:pt x="5668654" y="1289094"/>
                    <a:pt x="5244860" y="2665563"/>
                  </a:cubicBezTo>
                  <a:cubicBezTo>
                    <a:pt x="5561894" y="4106009"/>
                    <a:pt x="4038037" y="5365849"/>
                    <a:pt x="2622430" y="5331126"/>
                  </a:cubicBezTo>
                  <a:cubicBezTo>
                    <a:pt x="1221648" y="5477274"/>
                    <a:pt x="25813" y="4400979"/>
                    <a:pt x="0" y="2665563"/>
                  </a:cubicBezTo>
                  <a:close/>
                </a:path>
                <a:path w="5244860" h="5331125" stroke="0" extrusionOk="0">
                  <a:moveTo>
                    <a:pt x="0" y="2665563"/>
                  </a:moveTo>
                  <a:cubicBezTo>
                    <a:pt x="116468" y="1089163"/>
                    <a:pt x="945018" y="199348"/>
                    <a:pt x="2622430" y="0"/>
                  </a:cubicBezTo>
                  <a:cubicBezTo>
                    <a:pt x="3985329" y="-420184"/>
                    <a:pt x="5117940" y="1351405"/>
                    <a:pt x="5244860" y="2665563"/>
                  </a:cubicBezTo>
                  <a:cubicBezTo>
                    <a:pt x="5349729" y="4381258"/>
                    <a:pt x="4076965" y="5135126"/>
                    <a:pt x="2622430" y="5331126"/>
                  </a:cubicBezTo>
                  <a:cubicBezTo>
                    <a:pt x="1138814" y="5615472"/>
                    <a:pt x="-186671" y="4088362"/>
                    <a:pt x="0" y="266556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091018771">
                    <a:prstGeom prst="flowChartConnector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E343F10-013C-FC7B-C027-60154E01B9F1}"/>
                </a:ext>
              </a:extLst>
            </p:cNvPr>
            <p:cNvGrpSpPr/>
            <p:nvPr/>
          </p:nvGrpSpPr>
          <p:grpSpPr>
            <a:xfrm>
              <a:off x="8444822" y="2612454"/>
              <a:ext cx="2816271" cy="4245546"/>
              <a:chOff x="7299576" y="1810807"/>
              <a:chExt cx="2816271" cy="424554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B9BE5D0-EB1E-1B21-E45B-CF885357CA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127" b="618"/>
              <a:stretch/>
            </p:blipFill>
            <p:spPr>
              <a:xfrm>
                <a:off x="7299576" y="2279883"/>
                <a:ext cx="2816271" cy="377647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DA1440-BE7E-E2C7-1082-2D71B12F2309}"/>
                  </a:ext>
                </a:extLst>
              </p:cNvPr>
              <p:cNvSpPr txBox="1"/>
              <p:nvPr/>
            </p:nvSpPr>
            <p:spPr>
              <a:xfrm>
                <a:off x="7419056" y="1810807"/>
                <a:ext cx="2577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+mj-lt"/>
                  </a:rPr>
                  <a:t>Daily Community Roster</a:t>
                </a:r>
              </a:p>
            </p:txBody>
          </p:sp>
        </p:grpSp>
      </p:grp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93E1083-9496-F101-2A66-EA4BF22B9A23}"/>
              </a:ext>
            </a:extLst>
          </p:cNvPr>
          <p:cNvSpPr/>
          <p:nvPr/>
        </p:nvSpPr>
        <p:spPr>
          <a:xfrm>
            <a:off x="9788360" y="955631"/>
            <a:ext cx="646981" cy="629728"/>
          </a:xfrm>
          <a:prstGeom prst="flowChartConnector">
            <a:avLst/>
          </a:prstGeom>
          <a:solidFill>
            <a:srgbClr val="047C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D63BC8D-8272-313B-9C75-2BD3045C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98" y="5487304"/>
            <a:ext cx="733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All leftovers, completed transport logs and community rosters must be returned to the cafeteria at the end of service.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2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1BD2A-7281-776F-7DFD-9B56614E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 b="2139"/>
          <a:stretch/>
        </p:blipFill>
        <p:spPr>
          <a:xfrm>
            <a:off x="5006370" y="1651009"/>
            <a:ext cx="6800193" cy="495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BD1DCC-F084-D0B7-1F15-DED5F94F9B81}"/>
              </a:ext>
            </a:extLst>
          </p:cNvPr>
          <p:cNvSpPr/>
          <p:nvPr/>
        </p:nvSpPr>
        <p:spPr>
          <a:xfrm>
            <a:off x="227194" y="252565"/>
            <a:ext cx="11436379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4800" dirty="0">
                <a:solidFill>
                  <a:schemeClr val="bg1"/>
                </a:solidFill>
                <a:latin typeface="Desigers" panose="00000400000000000000" pitchFamily="2" charset="0"/>
              </a:rPr>
              <a:t>T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sigers" panose="00000400000000000000" pitchFamily="2" charset="0"/>
              </a:rPr>
              <a:t>ransport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sigers" panose="00000400000000000000" pitchFamily="2" charset="0"/>
              </a:rPr>
              <a:t> Record </a:t>
            </a:r>
          </a:p>
          <a:p>
            <a:pPr marL="0"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are used whenever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food is being served outside of FSD hands. </a:t>
            </a:r>
          </a:p>
          <a:p>
            <a:pPr marL="0"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2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7577B8-B029-CD9C-9169-97F3BE9BC58A}"/>
              </a:ext>
            </a:extLst>
          </p:cNvPr>
          <p:cNvGrpSpPr/>
          <p:nvPr/>
        </p:nvGrpSpPr>
        <p:grpSpPr>
          <a:xfrm>
            <a:off x="1047666" y="2083950"/>
            <a:ext cx="10589196" cy="2419124"/>
            <a:chOff x="868529" y="2515850"/>
            <a:chExt cx="10589196" cy="24191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769025-8CE6-DC68-E2AA-196D25640966}"/>
                </a:ext>
              </a:extLst>
            </p:cNvPr>
            <p:cNvSpPr/>
            <p:nvPr/>
          </p:nvSpPr>
          <p:spPr>
            <a:xfrm>
              <a:off x="868529" y="2515850"/>
              <a:ext cx="2814279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algn="l" defTabSz="4572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FSM will pre-fill the header with school name, location code, date, etc.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F74A24-F672-9C29-ECAD-F51C4D123654}"/>
                </a:ext>
              </a:extLst>
            </p:cNvPr>
            <p:cNvGrpSpPr/>
            <p:nvPr/>
          </p:nvGrpSpPr>
          <p:grpSpPr>
            <a:xfrm>
              <a:off x="3557135" y="2836791"/>
              <a:ext cx="7900590" cy="457910"/>
              <a:chOff x="3557135" y="2836791"/>
              <a:chExt cx="7900590" cy="45791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3DE3D61-826B-6E6D-A704-1A06A6D4987B}"/>
                  </a:ext>
                </a:extLst>
              </p:cNvPr>
              <p:cNvSpPr/>
              <p:nvPr/>
            </p:nvSpPr>
            <p:spPr>
              <a:xfrm>
                <a:off x="5014460" y="2836791"/>
                <a:ext cx="6443265" cy="457910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05EAAB4-423E-B802-79D4-BC3C51CAD2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7135" y="3019318"/>
                <a:ext cx="1542813" cy="0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8341A-42F4-4481-3383-0FC82D960AAB}"/>
              </a:ext>
            </a:extLst>
          </p:cNvPr>
          <p:cNvGrpSpPr/>
          <p:nvPr/>
        </p:nvGrpSpPr>
        <p:grpSpPr>
          <a:xfrm>
            <a:off x="893338" y="2230402"/>
            <a:ext cx="7235709" cy="2359331"/>
            <a:chOff x="4164014" y="-3007056"/>
            <a:chExt cx="7235709" cy="2359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A71B4C-C193-B3E7-53F5-6FBCF218C2DE}"/>
                </a:ext>
              </a:extLst>
            </p:cNvPr>
            <p:cNvSpPr txBox="1"/>
            <p:nvPr/>
          </p:nvSpPr>
          <p:spPr>
            <a:xfrm>
              <a:off x="4164014" y="-3007056"/>
              <a:ext cx="3365905" cy="1643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2" algn="l" defTabSz="4572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FSM will pre-fill components, portion size, and amount prepared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42B1C34-00B3-DAAB-6F3F-CA25FA4C0E7C}"/>
                </a:ext>
              </a:extLst>
            </p:cNvPr>
            <p:cNvSpPr/>
            <p:nvPr/>
          </p:nvSpPr>
          <p:spPr>
            <a:xfrm>
              <a:off x="8438669" y="-2180675"/>
              <a:ext cx="2961054" cy="1532950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E893DCB-9776-EDEF-7F58-D89E0A31B5D6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7529919" y="-2185292"/>
              <a:ext cx="833992" cy="562602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1A974-E330-797B-B192-599E52FD7CC5}"/>
              </a:ext>
            </a:extLst>
          </p:cNvPr>
          <p:cNvGrpSpPr/>
          <p:nvPr/>
        </p:nvGrpSpPr>
        <p:grpSpPr>
          <a:xfrm>
            <a:off x="227194" y="3055104"/>
            <a:ext cx="7484289" cy="2555693"/>
            <a:chOff x="6943877" y="2122044"/>
            <a:chExt cx="7484289" cy="25556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6B5081-0B6C-C220-1266-7345E0E00D5E}"/>
                </a:ext>
              </a:extLst>
            </p:cNvPr>
            <p:cNvSpPr/>
            <p:nvPr/>
          </p:nvSpPr>
          <p:spPr>
            <a:xfrm>
              <a:off x="11941442" y="4322479"/>
              <a:ext cx="2486724" cy="355258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49D234-7FA2-8069-F067-A7165803070C}"/>
                </a:ext>
              </a:extLst>
            </p:cNvPr>
            <p:cNvCxnSpPr>
              <a:cxnSpLocks/>
            </p:cNvCxnSpPr>
            <p:nvPr/>
          </p:nvCxnSpPr>
          <p:spPr>
            <a:xfrm>
              <a:off x="9825527" y="3953140"/>
              <a:ext cx="1980383" cy="55619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B46FB6-114A-749E-0109-1238D4F683A2}"/>
                </a:ext>
              </a:extLst>
            </p:cNvPr>
            <p:cNvSpPr/>
            <p:nvPr/>
          </p:nvSpPr>
          <p:spPr>
            <a:xfrm>
              <a:off x="6943877" y="2122044"/>
              <a:ext cx="3866082" cy="2505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algn="l" defTabSz="4572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FSM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will sign once record is returned. Signifying all fields have been properly filled. </a:t>
              </a:r>
            </a:p>
            <a:p>
              <a:pPr marL="342900" marR="0" lvl="2" indent="-342900" algn="l" defTabSz="4572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89FB37-7E9F-9E16-BE5B-6C301CD0954C}"/>
              </a:ext>
            </a:extLst>
          </p:cNvPr>
          <p:cNvGrpSpPr/>
          <p:nvPr/>
        </p:nvGrpSpPr>
        <p:grpSpPr>
          <a:xfrm>
            <a:off x="581538" y="1941901"/>
            <a:ext cx="11055324" cy="3539430"/>
            <a:chOff x="-1366393" y="2460898"/>
            <a:chExt cx="11055324" cy="35394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6D56FA-4E74-FD38-A39D-9DE39E5F4F9B}"/>
                </a:ext>
              </a:extLst>
            </p:cNvPr>
            <p:cNvSpPr txBox="1"/>
            <p:nvPr/>
          </p:nvSpPr>
          <p:spPr>
            <a:xfrm>
              <a:off x="-1366393" y="2460898"/>
              <a:ext cx="4407859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Once received AECP staff will then fill amount received, temp each item at the beginning and end of service. Document children served and the amount leftover.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FA4F62-AF8C-DFF1-9123-5E91ADCDE21A}"/>
                </a:ext>
              </a:extLst>
            </p:cNvPr>
            <p:cNvCxnSpPr>
              <a:cxnSpLocks/>
            </p:cNvCxnSpPr>
            <p:nvPr/>
          </p:nvCxnSpPr>
          <p:spPr>
            <a:xfrm>
              <a:off x="2791760" y="4033444"/>
              <a:ext cx="3116537" cy="30314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C56899E-05C7-C47A-666A-F634C439284D}"/>
                </a:ext>
              </a:extLst>
            </p:cNvPr>
            <p:cNvSpPr/>
            <p:nvPr/>
          </p:nvSpPr>
          <p:spPr>
            <a:xfrm>
              <a:off x="6212915" y="3522688"/>
              <a:ext cx="3476016" cy="1627884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938400-D367-F615-1B6E-D0F697512068}"/>
              </a:ext>
            </a:extLst>
          </p:cNvPr>
          <p:cNvGrpSpPr/>
          <p:nvPr/>
        </p:nvGrpSpPr>
        <p:grpSpPr>
          <a:xfrm>
            <a:off x="1063328" y="2702541"/>
            <a:ext cx="10573534" cy="2900270"/>
            <a:chOff x="1131884" y="2666178"/>
            <a:chExt cx="9597758" cy="29002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D5EA73-0AD3-10B9-EDBE-D42260B6E7E0}"/>
                </a:ext>
              </a:extLst>
            </p:cNvPr>
            <p:cNvSpPr txBox="1"/>
            <p:nvPr/>
          </p:nvSpPr>
          <p:spPr>
            <a:xfrm>
              <a:off x="1131884" y="2666178"/>
              <a:ext cx="317097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Before returning </a:t>
              </a:r>
              <a:r>
                <a:rPr lang="en-US" sz="28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Daily Transport Record</a:t>
              </a: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, AECP staff will sign. Verifying all information is true and correct.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7BC640-2F4F-7682-1275-3889C14BD408}"/>
                </a:ext>
              </a:extLst>
            </p:cNvPr>
            <p:cNvCxnSpPr>
              <a:cxnSpLocks/>
            </p:cNvCxnSpPr>
            <p:nvPr/>
          </p:nvCxnSpPr>
          <p:spPr>
            <a:xfrm>
              <a:off x="4026071" y="4281114"/>
              <a:ext cx="4084955" cy="1051262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63607E3-A722-55C8-B354-4636311CBA65}"/>
                </a:ext>
              </a:extLst>
            </p:cNvPr>
            <p:cNvSpPr/>
            <p:nvPr/>
          </p:nvSpPr>
          <p:spPr>
            <a:xfrm>
              <a:off x="8258868" y="5211191"/>
              <a:ext cx="2470774" cy="355257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89E0F1-A205-5EAD-2685-420F59B7D439}"/>
              </a:ext>
            </a:extLst>
          </p:cNvPr>
          <p:cNvGrpSpPr/>
          <p:nvPr/>
        </p:nvGrpSpPr>
        <p:grpSpPr>
          <a:xfrm>
            <a:off x="1497289" y="2150702"/>
            <a:ext cx="10139573" cy="2745497"/>
            <a:chOff x="1256734" y="3673930"/>
            <a:chExt cx="10139573" cy="274549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5546EBB-EB00-3BF7-5645-1A0555710EF5}"/>
                </a:ext>
              </a:extLst>
            </p:cNvPr>
            <p:cNvSpPr/>
            <p:nvPr/>
          </p:nvSpPr>
          <p:spPr>
            <a:xfrm>
              <a:off x="8728208" y="6203259"/>
              <a:ext cx="2668099" cy="216168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634EF7-38C9-C2FF-6B7D-F183902F60F0}"/>
                </a:ext>
              </a:extLst>
            </p:cNvPr>
            <p:cNvCxnSpPr>
              <a:cxnSpLocks/>
            </p:cNvCxnSpPr>
            <p:nvPr/>
          </p:nvCxnSpPr>
          <p:spPr>
            <a:xfrm>
              <a:off x="4540454" y="5453023"/>
              <a:ext cx="4129575" cy="79507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45CBFA-352A-D2F0-C3E5-646810416CAE}"/>
                </a:ext>
              </a:extLst>
            </p:cNvPr>
            <p:cNvSpPr txBox="1"/>
            <p:nvPr/>
          </p:nvSpPr>
          <p:spPr>
            <a:xfrm>
              <a:off x="1256734" y="3673930"/>
              <a:ext cx="366279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Once service has completed AECP staff will record the total children served reimbursable meals</a:t>
              </a:r>
            </a:p>
          </p:txBody>
        </p:sp>
      </p:grpSp>
      <p:pic>
        <p:nvPicPr>
          <p:cNvPr id="2050" name="Picture 2" descr="Basic, circle, geometrical, round, shape, dash icon - Download on Iconfinder">
            <a:extLst>
              <a:ext uri="{FF2B5EF4-FFF2-40B4-BE49-F238E27FC236}">
                <a16:creationId xmlns:a16="http://schemas.microsoft.com/office/drawing/2014/main" id="{63A1B53E-A4CB-5BAD-A811-1B408039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49" y="312200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Dash Line Png, Download Free Dash Line Png png images, Free ClipArts on Clipart Library">
            <a:extLst>
              <a:ext uri="{FF2B5EF4-FFF2-40B4-BE49-F238E27FC236}">
                <a16:creationId xmlns:a16="http://schemas.microsoft.com/office/drawing/2014/main" id="{D0C816AC-B6F9-9612-7F9C-3CDD8CE7D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0" r="46838"/>
          <a:stretch/>
        </p:blipFill>
        <p:spPr bwMode="auto">
          <a:xfrm>
            <a:off x="5710563" y="0"/>
            <a:ext cx="6481437" cy="19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7CBB9E5-9076-0E0B-29F9-C452D5F96361}"/>
              </a:ext>
            </a:extLst>
          </p:cNvPr>
          <p:cNvSpPr/>
          <p:nvPr/>
        </p:nvSpPr>
        <p:spPr>
          <a:xfrm>
            <a:off x="274320" y="283029"/>
            <a:ext cx="5981908" cy="5916990"/>
          </a:xfrm>
          <a:custGeom>
            <a:avLst/>
            <a:gdLst>
              <a:gd name="connsiteX0" fmla="*/ 0 w 5981908"/>
              <a:gd name="connsiteY0" fmla="*/ 2958495 h 5916990"/>
              <a:gd name="connsiteX1" fmla="*/ 2990954 w 5981908"/>
              <a:gd name="connsiteY1" fmla="*/ 0 h 5916990"/>
              <a:gd name="connsiteX2" fmla="*/ 5981908 w 5981908"/>
              <a:gd name="connsiteY2" fmla="*/ 2958495 h 5916990"/>
              <a:gd name="connsiteX3" fmla="*/ 2990954 w 5981908"/>
              <a:gd name="connsiteY3" fmla="*/ 5916990 h 5916990"/>
              <a:gd name="connsiteX4" fmla="*/ 0 w 5981908"/>
              <a:gd name="connsiteY4" fmla="*/ 2958495 h 591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908" h="5916990" fill="none" extrusionOk="0">
                <a:moveTo>
                  <a:pt x="0" y="2958495"/>
                </a:moveTo>
                <a:cubicBezTo>
                  <a:pt x="60836" y="1346669"/>
                  <a:pt x="1329529" y="37777"/>
                  <a:pt x="2990954" y="0"/>
                </a:cubicBezTo>
                <a:cubicBezTo>
                  <a:pt x="4829594" y="-252629"/>
                  <a:pt x="6224175" y="1214149"/>
                  <a:pt x="5981908" y="2958495"/>
                </a:cubicBezTo>
                <a:cubicBezTo>
                  <a:pt x="5928745" y="4190033"/>
                  <a:pt x="4601729" y="5873272"/>
                  <a:pt x="2990954" y="5916990"/>
                </a:cubicBezTo>
                <a:cubicBezTo>
                  <a:pt x="1390688" y="5443506"/>
                  <a:pt x="393094" y="4838630"/>
                  <a:pt x="0" y="2958495"/>
                </a:cubicBezTo>
                <a:close/>
              </a:path>
              <a:path w="5981908" h="5916990" stroke="0" extrusionOk="0">
                <a:moveTo>
                  <a:pt x="0" y="2958495"/>
                </a:moveTo>
                <a:cubicBezTo>
                  <a:pt x="57536" y="1461116"/>
                  <a:pt x="1229184" y="-81950"/>
                  <a:pt x="2990954" y="0"/>
                </a:cubicBezTo>
                <a:cubicBezTo>
                  <a:pt x="4333664" y="40029"/>
                  <a:pt x="6413974" y="1261964"/>
                  <a:pt x="5981908" y="2958495"/>
                </a:cubicBezTo>
                <a:cubicBezTo>
                  <a:pt x="6113277" y="4552569"/>
                  <a:pt x="4982710" y="5612242"/>
                  <a:pt x="2990954" y="5916990"/>
                </a:cubicBezTo>
                <a:cubicBezTo>
                  <a:pt x="1061664" y="5939978"/>
                  <a:pt x="-93337" y="4919834"/>
                  <a:pt x="0" y="295849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579111871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CB571-8A81-DC41-A43D-13236AEFE88F}"/>
              </a:ext>
            </a:extLst>
          </p:cNvPr>
          <p:cNvSpPr/>
          <p:nvPr/>
        </p:nvSpPr>
        <p:spPr>
          <a:xfrm>
            <a:off x="6386326" y="953115"/>
            <a:ext cx="5777257" cy="6169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This form records the attendance and reimbursable meals received by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AECP students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0" marR="0" lvl="2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AECP will fill in the top portion of the community roster for School, Program and Date.</a:t>
            </a: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AECP staff will write AECP at the top of the community roster.</a:t>
            </a: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Ensure first &amp; last names are written legibly.</a:t>
            </a: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Young children may be assisted with writing their names.</a:t>
            </a: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It is acceptable to pre-populate the  roster with the names of the students. Check marks following the names indicate  a reimbursable meal has been taken.</a:t>
            </a: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AECP Staff ensures a reimbursable meal is selected before names are recorded.</a:t>
            </a:r>
          </a:p>
          <a:p>
            <a:pPr marL="457200" lvl="3" indent="-27432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Submit to FS Manager daily. </a:t>
            </a:r>
          </a:p>
          <a:p>
            <a:pPr marL="0" marR="0" lvl="2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7129B-492F-9D87-2D42-698D8FE86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92"/>
          <a:stretch/>
        </p:blipFill>
        <p:spPr>
          <a:xfrm>
            <a:off x="1125966" y="1352145"/>
            <a:ext cx="4408714" cy="352927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A5446-8FB3-E0E3-7D23-88F1D28C80E9}"/>
              </a:ext>
            </a:extLst>
          </p:cNvPr>
          <p:cNvSpPr txBox="1"/>
          <p:nvPr/>
        </p:nvSpPr>
        <p:spPr>
          <a:xfrm>
            <a:off x="1488971" y="2277263"/>
            <a:ext cx="1532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ush Script MT" panose="03060802040406070304" pitchFamily="66" charset="0"/>
                <a:ea typeface="Cambria Math" panose="02040503050406030204" pitchFamily="18" charset="0"/>
              </a:rPr>
              <a:t>Hannah Bankole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E334D-F8CA-E237-86D0-BD9ACAD34CF3}"/>
              </a:ext>
            </a:extLst>
          </p:cNvPr>
          <p:cNvSpPr txBox="1"/>
          <p:nvPr/>
        </p:nvSpPr>
        <p:spPr>
          <a:xfrm>
            <a:off x="1488971" y="2123375"/>
            <a:ext cx="153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chocib Script Latin Pro" panose="02000503000000020003" pitchFamily="2" charset="0"/>
              </a:rPr>
              <a:t>Nicole Waterford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238F2-53F3-DB1F-74B7-9871D3AE5C89}"/>
              </a:ext>
            </a:extLst>
          </p:cNvPr>
          <p:cNvSpPr txBox="1"/>
          <p:nvPr/>
        </p:nvSpPr>
        <p:spPr>
          <a:xfrm>
            <a:off x="4775946" y="1352145"/>
            <a:ext cx="758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1    2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C1CB6-6944-6873-DB34-030FF120B32A}"/>
              </a:ext>
            </a:extLst>
          </p:cNvPr>
          <p:cNvSpPr txBox="1"/>
          <p:nvPr/>
        </p:nvSpPr>
        <p:spPr>
          <a:xfrm>
            <a:off x="5629295" y="29785"/>
            <a:ext cx="6207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esigers" panose="00000400000000000000" pitchFamily="2" charset="0"/>
              </a:rPr>
              <a:t>Community Roster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93CDA83-2201-A622-384D-0EE809BFD35A}"/>
              </a:ext>
            </a:extLst>
          </p:cNvPr>
          <p:cNvSpPr/>
          <p:nvPr/>
        </p:nvSpPr>
        <p:spPr>
          <a:xfrm>
            <a:off x="478985" y="441281"/>
            <a:ext cx="646981" cy="629728"/>
          </a:xfrm>
          <a:prstGeom prst="flowChartConnector">
            <a:avLst/>
          </a:prstGeom>
          <a:solidFill>
            <a:srgbClr val="047C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Dash Line Arrow Png Transparent Dash Line Arrow Design Illustration | The Best Porn Website">
            <a:extLst>
              <a:ext uri="{FF2B5EF4-FFF2-40B4-BE49-F238E27FC236}">
                <a16:creationId xmlns:a16="http://schemas.microsoft.com/office/drawing/2014/main" id="{064357F8-727F-8487-A49F-AF42C9CED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6"/>
          <a:stretch/>
        </p:blipFill>
        <p:spPr bwMode="auto">
          <a:xfrm>
            <a:off x="-743111" y="5162555"/>
            <a:ext cx="7377747" cy="23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eck mark Emoji Symbol Royalty-free Clip art - Yes png download - 1200*1167 - Free Transparent ...">
            <a:extLst>
              <a:ext uri="{FF2B5EF4-FFF2-40B4-BE49-F238E27FC236}">
                <a16:creationId xmlns:a16="http://schemas.microsoft.com/office/drawing/2014/main" id="{5C28159B-E6DC-6098-06B6-E10C9AAB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126078"/>
            <a:ext cx="197552" cy="1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74E807-35E8-52F2-6F81-874FBA1EC146}"/>
              </a:ext>
            </a:extLst>
          </p:cNvPr>
          <p:cNvGrpSpPr/>
          <p:nvPr/>
        </p:nvGrpSpPr>
        <p:grpSpPr>
          <a:xfrm>
            <a:off x="1807524" y="1756910"/>
            <a:ext cx="3609627" cy="287121"/>
            <a:chOff x="1807524" y="1756910"/>
            <a:chExt cx="3609627" cy="2871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936DF5-720F-B4D6-1108-F490F587B141}"/>
                </a:ext>
              </a:extLst>
            </p:cNvPr>
            <p:cNvSpPr txBox="1"/>
            <p:nvPr/>
          </p:nvSpPr>
          <p:spPr>
            <a:xfrm>
              <a:off x="1807524" y="1756910"/>
              <a:ext cx="2428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08BCC"/>
                  </a:solidFill>
                  <a:latin typeface="Bradley Hand ITC" panose="03070402050302030203" pitchFamily="66" charset="0"/>
                </a:rPr>
                <a:t>ABC Elementary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CF4F00-4632-6841-4EF6-B0187783C6FE}"/>
                </a:ext>
              </a:extLst>
            </p:cNvPr>
            <p:cNvSpPr txBox="1"/>
            <p:nvPr/>
          </p:nvSpPr>
          <p:spPr>
            <a:xfrm>
              <a:off x="4759599" y="1782421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2/28/25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3E99C2-EDCA-8091-38A4-F37497B88164}"/>
              </a:ext>
            </a:extLst>
          </p:cNvPr>
          <p:cNvSpPr txBox="1"/>
          <p:nvPr/>
        </p:nvSpPr>
        <p:spPr>
          <a:xfrm>
            <a:off x="3016269" y="109913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AECP</a:t>
            </a:r>
          </a:p>
        </p:txBody>
      </p:sp>
    </p:spTree>
    <p:extLst>
      <p:ext uri="{BB962C8B-B14F-4D97-AF65-F5344CB8AC3E}">
        <p14:creationId xmlns:p14="http://schemas.microsoft.com/office/powerpoint/2010/main" val="23140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1777E-BC1D-10A7-89A3-E4B16665BD57}"/>
              </a:ext>
            </a:extLst>
          </p:cNvPr>
          <p:cNvSpPr txBox="1"/>
          <p:nvPr/>
        </p:nvSpPr>
        <p:spPr>
          <a:xfrm>
            <a:off x="140563" y="2719582"/>
            <a:ext cx="6297984" cy="4024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AECP Staff are required to follow all HACCP guidelines. </a:t>
            </a:r>
          </a:p>
          <a:p>
            <a:pPr marL="44577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Three(3)</a:t>
            </a:r>
            <a:r>
              <a:rPr lang="en-US" sz="2000" b="0" i="0" u="none" strike="noStrike" dirty="0">
                <a:effectLst/>
              </a:rPr>
              <a:t> clean, sanitized, and calibrated</a:t>
            </a:r>
            <a:r>
              <a:rPr lang="en-US" sz="2000" dirty="0"/>
              <a:t> thermometers will be provided by the Food Services Manager to AECP Staff along with sanitation wipes.</a:t>
            </a:r>
          </a:p>
          <a:p>
            <a:pPr marL="44577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 potentially hazardous items, hot and cold, must be temped and recorded onto the </a:t>
            </a:r>
            <a:r>
              <a:rPr lang="en-US" sz="2000" i="1" dirty="0"/>
              <a:t>Daily Transport Record</a:t>
            </a:r>
            <a:r>
              <a:rPr lang="en-US" sz="2000" dirty="0"/>
              <a:t>.</a:t>
            </a:r>
          </a:p>
          <a:p>
            <a:pPr marL="445770" indent="-1828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Food Service Manager will a</a:t>
            </a:r>
            <a:r>
              <a:rPr lang="en-US" sz="2000" b="0" i="0" u="none" strike="noStrike" dirty="0">
                <a:effectLst/>
              </a:rPr>
              <a:t>dd one carton of milk for temperature-taking purposes. Discard milk afterwards. </a:t>
            </a:r>
          </a:p>
          <a:p>
            <a:pPr marL="285750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93633-5387-29BB-81B2-C6815B4CE11A}"/>
              </a:ext>
            </a:extLst>
          </p:cNvPr>
          <p:cNvSpPr txBox="1">
            <a:spLocks/>
          </p:cNvSpPr>
          <p:nvPr/>
        </p:nvSpPr>
        <p:spPr>
          <a:xfrm>
            <a:off x="766128" y="631851"/>
            <a:ext cx="3408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Desigers" panose="00000400000000000000" pitchFamily="2" charset="0"/>
              </a:rPr>
              <a:t>HAACP </a:t>
            </a:r>
          </a:p>
          <a:p>
            <a:r>
              <a:rPr lang="en-US" sz="5400" dirty="0">
                <a:latin typeface="Desigers" panose="00000400000000000000" pitchFamily="2" charset="0"/>
              </a:rPr>
              <a:t>Guidelines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FBC17-53FE-F1CC-F9C2-8308008E8566}"/>
              </a:ext>
            </a:extLst>
          </p:cNvPr>
          <p:cNvSpPr/>
          <p:nvPr/>
        </p:nvSpPr>
        <p:spPr>
          <a:xfrm>
            <a:off x="10934700" y="6362700"/>
            <a:ext cx="1254252" cy="495300"/>
          </a:xfrm>
          <a:prstGeom prst="rect">
            <a:avLst/>
          </a:prstGeom>
          <a:solidFill>
            <a:srgbClr val="C8D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7A7D8-A407-A030-1DA0-4180C9F0DD3D}"/>
              </a:ext>
            </a:extLst>
          </p:cNvPr>
          <p:cNvSpPr/>
          <p:nvPr/>
        </p:nvSpPr>
        <p:spPr>
          <a:xfrm>
            <a:off x="6579110" y="0"/>
            <a:ext cx="5609842" cy="6872821"/>
          </a:xfrm>
          <a:prstGeom prst="rect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ll Time Temperature Control For Safety Foods at Thomas Sloan blog">
            <a:extLst>
              <a:ext uri="{FF2B5EF4-FFF2-40B4-BE49-F238E27FC236}">
                <a16:creationId xmlns:a16="http://schemas.microsoft.com/office/drawing/2014/main" id="{7F6C7471-601A-C9D2-7E60-8C5126B2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82" y="0"/>
            <a:ext cx="4827270" cy="68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11F52-9480-A4F2-784C-11EE7B4A6A1B}"/>
              </a:ext>
            </a:extLst>
          </p:cNvPr>
          <p:cNvSpPr/>
          <p:nvPr/>
        </p:nvSpPr>
        <p:spPr>
          <a:xfrm>
            <a:off x="10934700" y="6362700"/>
            <a:ext cx="1254252" cy="475911"/>
          </a:xfrm>
          <a:prstGeom prst="rect">
            <a:avLst/>
          </a:prstGeom>
          <a:solidFill>
            <a:srgbClr val="C8DC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6CDBA-3DC1-1703-4BA5-95C0B02A7C6B}"/>
              </a:ext>
            </a:extLst>
          </p:cNvPr>
          <p:cNvSpPr txBox="1"/>
          <p:nvPr/>
        </p:nvSpPr>
        <p:spPr>
          <a:xfrm>
            <a:off x="10934700" y="2186122"/>
            <a:ext cx="84555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Desigers" panose="00000400000000000000" pitchFamily="2" charset="0"/>
              </a:rPr>
              <a:t>135°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8F2B5D-C5BF-34C4-837D-224F1BB91ADA}"/>
              </a:ext>
            </a:extLst>
          </p:cNvPr>
          <p:cNvSpPr txBox="1"/>
          <p:nvPr/>
        </p:nvSpPr>
        <p:spPr>
          <a:xfrm>
            <a:off x="10934700" y="3871659"/>
            <a:ext cx="84555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esigers" panose="00000400000000000000" pitchFamily="2" charset="0"/>
              </a:rPr>
              <a:t>41°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2B621B-078A-57B0-94AC-F8196752AD1B}"/>
              </a:ext>
            </a:extLst>
          </p:cNvPr>
          <p:cNvSpPr/>
          <p:nvPr/>
        </p:nvSpPr>
        <p:spPr>
          <a:xfrm>
            <a:off x="10647426" y="1870436"/>
            <a:ext cx="914400" cy="3156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E10E9-843F-93EF-2152-353BD2EDC424}"/>
              </a:ext>
            </a:extLst>
          </p:cNvPr>
          <p:cNvSpPr/>
          <p:nvPr/>
        </p:nvSpPr>
        <p:spPr>
          <a:xfrm>
            <a:off x="10672872" y="4677163"/>
            <a:ext cx="914400" cy="3156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B657B-6254-9BCB-36AC-77D109822A92}"/>
              </a:ext>
            </a:extLst>
          </p:cNvPr>
          <p:cNvSpPr txBox="1"/>
          <p:nvPr/>
        </p:nvSpPr>
        <p:spPr>
          <a:xfrm>
            <a:off x="10934700" y="4917124"/>
            <a:ext cx="84555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Desigers" panose="00000400000000000000" pitchFamily="2" charset="0"/>
              </a:rPr>
              <a:t>0°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105B47-5F1C-8660-562C-AD21B29C61F9}"/>
              </a:ext>
            </a:extLst>
          </p:cNvPr>
          <p:cNvSpPr/>
          <p:nvPr/>
        </p:nvSpPr>
        <p:spPr>
          <a:xfrm>
            <a:off x="9775317" y="6204857"/>
            <a:ext cx="783826" cy="157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0711F-05E5-81C1-9860-FAB9ECDBEC6C}"/>
              </a:ext>
            </a:extLst>
          </p:cNvPr>
          <p:cNvSpPr txBox="1"/>
          <p:nvPr/>
        </p:nvSpPr>
        <p:spPr>
          <a:xfrm>
            <a:off x="9603550" y="2586232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Desigers" panose="0000040000000000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9352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558DA6B-CAAA-9039-566F-7D251E29CA28}"/>
              </a:ext>
            </a:extLst>
          </p:cNvPr>
          <p:cNvSpPr/>
          <p:nvPr/>
        </p:nvSpPr>
        <p:spPr>
          <a:xfrm>
            <a:off x="0" y="0"/>
            <a:ext cx="5834743" cy="6858000"/>
          </a:xfrm>
          <a:prstGeom prst="rect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029278E1-60BE-3AE0-1F7D-6AE1C483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16" y="3077627"/>
            <a:ext cx="2093265" cy="2013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>
              <a:rot lat="0" lon="0" rev="0"/>
            </a:lightRig>
          </a:scene3d>
          <a:sp3d extrusionH="9525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D78299-691B-D622-5A25-AFA4B351F15C}"/>
              </a:ext>
            </a:extLst>
          </p:cNvPr>
          <p:cNvGrpSpPr/>
          <p:nvPr/>
        </p:nvGrpSpPr>
        <p:grpSpPr>
          <a:xfrm>
            <a:off x="729378" y="-278959"/>
            <a:ext cx="4939314" cy="5767022"/>
            <a:chOff x="7229445" y="-96547"/>
            <a:chExt cx="4939314" cy="57670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59DB16-3828-BC00-2662-A3D539B0C68B}"/>
                </a:ext>
              </a:extLst>
            </p:cNvPr>
            <p:cNvGrpSpPr/>
            <p:nvPr/>
          </p:nvGrpSpPr>
          <p:grpSpPr>
            <a:xfrm>
              <a:off x="7229445" y="-96547"/>
              <a:ext cx="4939314" cy="5767022"/>
              <a:chOff x="7229445" y="-96547"/>
              <a:chExt cx="4939314" cy="5767022"/>
            </a:xfrm>
          </p:grpSpPr>
          <p:pic>
            <p:nvPicPr>
              <p:cNvPr id="14" name="Picture 14" descr="Clipart - Holding hand">
                <a:extLst>
                  <a:ext uri="{FF2B5EF4-FFF2-40B4-BE49-F238E27FC236}">
                    <a16:creationId xmlns:a16="http://schemas.microsoft.com/office/drawing/2014/main" id="{40980F76-338D-8859-450C-66B8807932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32849">
                <a:off x="8651561" y="-96547"/>
                <a:ext cx="3517198" cy="3398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96DD6C6-9410-D342-C5CD-427B44BF3666}"/>
                  </a:ext>
                </a:extLst>
              </p:cNvPr>
              <p:cNvGrpSpPr/>
              <p:nvPr/>
            </p:nvGrpSpPr>
            <p:grpSpPr>
              <a:xfrm rot="20859034">
                <a:off x="7229445" y="2324677"/>
                <a:ext cx="3153369" cy="3345798"/>
                <a:chOff x="-4876800" y="762000"/>
                <a:chExt cx="4876800" cy="499182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1AA8FB0-9623-8227-C757-CA8439B350D8}"/>
                    </a:ext>
                  </a:extLst>
                </p:cNvPr>
                <p:cNvSpPr/>
                <p:nvPr/>
              </p:nvSpPr>
              <p:spPr>
                <a:xfrm rot="18875489">
                  <a:off x="-4990294" y="3947417"/>
                  <a:ext cx="3471970" cy="14083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lowchart: Manual Operation 16">
                  <a:extLst>
                    <a:ext uri="{FF2B5EF4-FFF2-40B4-BE49-F238E27FC236}">
                      <a16:creationId xmlns:a16="http://schemas.microsoft.com/office/drawing/2014/main" id="{70E96ECE-6F2B-226F-9B20-08538E00BD70}"/>
                    </a:ext>
                  </a:extLst>
                </p:cNvPr>
                <p:cNvSpPr/>
                <p:nvPr/>
              </p:nvSpPr>
              <p:spPr>
                <a:xfrm rot="2637094">
                  <a:off x="-2116941" y="2514599"/>
                  <a:ext cx="413561" cy="314960"/>
                </a:xfrm>
                <a:prstGeom prst="flowChartManualOperatio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lowchart: Alternate Process 17">
                  <a:extLst>
                    <a:ext uri="{FF2B5EF4-FFF2-40B4-BE49-F238E27FC236}">
                      <a16:creationId xmlns:a16="http://schemas.microsoft.com/office/drawing/2014/main" id="{266E7C1D-FFB5-8681-0675-5116FB29ADC8}"/>
                    </a:ext>
                  </a:extLst>
                </p:cNvPr>
                <p:cNvSpPr/>
                <p:nvPr/>
              </p:nvSpPr>
              <p:spPr>
                <a:xfrm rot="18847576">
                  <a:off x="-2011428" y="1562330"/>
                  <a:ext cx="1757827" cy="707886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20" descr="Cooking thermometer, food thermometer, kitchen tool, meat thermometer, thermometer icon">
                  <a:extLst>
                    <a:ext uri="{FF2B5EF4-FFF2-40B4-BE49-F238E27FC236}">
                      <a16:creationId xmlns:a16="http://schemas.microsoft.com/office/drawing/2014/main" id="{AFDB2DA8-95C3-5311-805F-57BD5946A8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876800" y="762000"/>
                  <a:ext cx="4876800" cy="4876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BB2017-B0B7-62B2-D7FA-345748E3D205}"/>
                </a:ext>
              </a:extLst>
            </p:cNvPr>
            <p:cNvSpPr txBox="1"/>
            <p:nvPr/>
          </p:nvSpPr>
          <p:spPr>
            <a:xfrm rot="18021864">
              <a:off x="9166298" y="281749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38</a:t>
              </a:r>
            </a:p>
          </p:txBody>
        </p:sp>
      </p:grpSp>
      <p:pic>
        <p:nvPicPr>
          <p:cNvPr id="20" name="Picture 24">
            <a:extLst>
              <a:ext uri="{FF2B5EF4-FFF2-40B4-BE49-F238E27FC236}">
                <a16:creationId xmlns:a16="http://schemas.microsoft.com/office/drawing/2014/main" id="{294C5A75-37C4-790E-B3AF-EC5085E0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68836">
            <a:off x="2096021" y="4294577"/>
            <a:ext cx="2151775" cy="20700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>
              <a:rot lat="0" lon="0" rev="0"/>
            </a:lightRig>
          </a:scene3d>
          <a:sp3d extrusionH="63500" prstMaterial="matte">
            <a:bevelT w="590550"/>
            <a:bevelB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A559631-1F2F-F180-D383-524AD686E4CF}"/>
              </a:ext>
            </a:extLst>
          </p:cNvPr>
          <p:cNvSpPr/>
          <p:nvPr/>
        </p:nvSpPr>
        <p:spPr>
          <a:xfrm>
            <a:off x="5744629" y="0"/>
            <a:ext cx="64473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6EF68-C60E-7A38-D153-A775F602DA20}"/>
              </a:ext>
            </a:extLst>
          </p:cNvPr>
          <p:cNvSpPr txBox="1"/>
          <p:nvPr/>
        </p:nvSpPr>
        <p:spPr>
          <a:xfrm>
            <a:off x="6149267" y="3429000"/>
            <a:ext cx="5803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Sandwich the thermometer between two pre-packaged  items to  temp.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puncture the bag of the pre-packaged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can be done with all pre-packaged items such as carrots, apple slices, celery and so forth.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Cold items must temp 41° and below.</a:t>
            </a:r>
          </a:p>
        </p:txBody>
      </p:sp>
      <p:pic>
        <p:nvPicPr>
          <p:cNvPr id="2" name="Picture 2" descr="Set of black ink brush stroke line. Set of line vector illustration. 5719772 Vector Art at Vecteezy">
            <a:extLst>
              <a:ext uri="{FF2B5EF4-FFF2-40B4-BE49-F238E27FC236}">
                <a16:creationId xmlns:a16="http://schemas.microsoft.com/office/drawing/2014/main" id="{6EDC8686-678F-D854-7D0C-BC196333E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097" r="7714" b="80337"/>
          <a:stretch/>
        </p:blipFill>
        <p:spPr bwMode="auto">
          <a:xfrm>
            <a:off x="5903150" y="2071645"/>
            <a:ext cx="5831457" cy="5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558C5D-D8AE-EA8D-1068-12932CE381F3}"/>
              </a:ext>
            </a:extLst>
          </p:cNvPr>
          <p:cNvSpPr txBox="1"/>
          <p:nvPr/>
        </p:nvSpPr>
        <p:spPr>
          <a:xfrm>
            <a:off x="6454645" y="543083"/>
            <a:ext cx="5027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Desigers" panose="00000400000000000000" pitchFamily="2" charset="0"/>
              </a:rPr>
              <a:t>HAACP </a:t>
            </a:r>
          </a:p>
          <a:p>
            <a:r>
              <a:rPr lang="en-US" sz="5400" dirty="0">
                <a:latin typeface="Desigers" panose="00000400000000000000" pitchFamily="2" charset="0"/>
              </a:rPr>
              <a:t>Guidelines </a:t>
            </a:r>
            <a:r>
              <a:rPr lang="en-US" sz="2000" dirty="0">
                <a:latin typeface="Desigers" panose="00000400000000000000" pitchFamily="2" charset="0"/>
              </a:rPr>
              <a:t>Continued…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14367-11BF-31E8-0968-50FB016DA10B}"/>
              </a:ext>
            </a:extLst>
          </p:cNvPr>
          <p:cNvSpPr txBox="1"/>
          <p:nvPr/>
        </p:nvSpPr>
        <p:spPr>
          <a:xfrm>
            <a:off x="6125629" y="2517827"/>
            <a:ext cx="6124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dirty="0"/>
              <a:t>When temping pre-packaged items such as packaged fruits and vegetables:</a:t>
            </a:r>
            <a:endParaRPr lang="en-US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78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9 0.02153 L 2.08333E-7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6758 0.09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46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7474 -0.068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731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Bradley Hand ITC</vt:lpstr>
      <vt:lpstr>Brush Script MT</vt:lpstr>
      <vt:lpstr>Calibri</vt:lpstr>
      <vt:lpstr>Century Gothic</vt:lpstr>
      <vt:lpstr>Cochocib Script Latin Pro</vt:lpstr>
      <vt:lpstr>Desigers</vt:lpstr>
      <vt:lpstr>Office Theme</vt:lpstr>
      <vt:lpstr>After School Early Childhood Programs (AECP)</vt:lpstr>
      <vt:lpstr>Supper Online Form</vt:lpstr>
      <vt:lpstr>Supper Menu </vt:lpstr>
      <vt:lpstr>PowerPoint Presentation</vt:lpstr>
      <vt:lpstr>AECP Daily  Meal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Wheeler, Lareina</dc:creator>
  <cp:lastModifiedBy>Wheeler, Lareina</cp:lastModifiedBy>
  <cp:revision>15</cp:revision>
  <dcterms:created xsi:type="dcterms:W3CDTF">2025-02-18T17:26:06Z</dcterms:created>
  <dcterms:modified xsi:type="dcterms:W3CDTF">2025-03-04T21:13:16Z</dcterms:modified>
</cp:coreProperties>
</file>